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79" r:id="rId2"/>
  </p:sldMasterIdLst>
  <p:notesMasterIdLst>
    <p:notesMasterId r:id="rId29"/>
  </p:notesMasterIdLst>
  <p:handoutMasterIdLst>
    <p:handoutMasterId r:id="rId30"/>
  </p:handoutMasterIdLst>
  <p:sldIdLst>
    <p:sldId id="270" r:id="rId3"/>
    <p:sldId id="271" r:id="rId4"/>
    <p:sldId id="257" r:id="rId5"/>
    <p:sldId id="393" r:id="rId6"/>
    <p:sldId id="399" r:id="rId7"/>
    <p:sldId id="266" r:id="rId8"/>
    <p:sldId id="394" r:id="rId9"/>
    <p:sldId id="395" r:id="rId10"/>
    <p:sldId id="397" r:id="rId11"/>
    <p:sldId id="398" r:id="rId12"/>
    <p:sldId id="400" r:id="rId13"/>
    <p:sldId id="405" r:id="rId14"/>
    <p:sldId id="404" r:id="rId15"/>
    <p:sldId id="406" r:id="rId16"/>
    <p:sldId id="407" r:id="rId17"/>
    <p:sldId id="409" r:id="rId18"/>
    <p:sldId id="408" r:id="rId19"/>
    <p:sldId id="410" r:id="rId20"/>
    <p:sldId id="414" r:id="rId21"/>
    <p:sldId id="413" r:id="rId22"/>
    <p:sldId id="412" r:id="rId23"/>
    <p:sldId id="401" r:id="rId24"/>
    <p:sldId id="402" r:id="rId25"/>
    <p:sldId id="403" r:id="rId26"/>
    <p:sldId id="267" r:id="rId27"/>
    <p:sldId id="269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0530" autoAdjust="0"/>
  </p:normalViewPr>
  <p:slideViewPr>
    <p:cSldViewPr snapToGrid="0">
      <p:cViewPr varScale="1">
        <p:scale>
          <a:sx n="61" d="100"/>
          <a:sy n="61" d="100"/>
        </p:scale>
        <p:origin x="55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1 số hạn chế của cảm biến PIR </a:t>
            </a:r>
            <a:r>
              <a:rPr lang="en-US" dirty="0" err="1"/>
              <a:t>hiện</a:t>
            </a:r>
            <a:r>
              <a:rPr lang="en-US" dirty="0"/>
              <a:t> nay:</a:t>
            </a:r>
          </a:p>
          <a:p>
            <a:pPr marL="0" indent="0">
              <a:buFontTx/>
              <a:buNone/>
            </a:pPr>
            <a:r>
              <a:rPr lang="en-US" dirty="0"/>
              <a:t>      + Không tối </a:t>
            </a:r>
            <a:r>
              <a:rPr lang="en-US" dirty="0" err="1"/>
              <a:t>ưu</a:t>
            </a:r>
            <a:r>
              <a:rPr lang="en-US" dirty="0"/>
              <a:t> về mặt điện </a:t>
            </a:r>
            <a:r>
              <a:rPr lang="en-US" dirty="0" err="1"/>
              <a:t>năng</a:t>
            </a:r>
            <a:r>
              <a:rPr lang="en-US" dirty="0"/>
              <a:t> : Mạch phần cứng đã được thiết </a:t>
            </a:r>
            <a:r>
              <a:rPr lang="en-US" dirty="0" err="1"/>
              <a:t>kế</a:t>
            </a:r>
            <a:r>
              <a:rPr lang="en-US" dirty="0"/>
              <a:t> để xác định 1 </a:t>
            </a:r>
            <a:r>
              <a:rPr lang="en-US" dirty="0" err="1"/>
              <a:t>ngưỡng</a:t>
            </a:r>
            <a:r>
              <a:rPr lang="en-US" dirty="0"/>
              <a:t> </a:t>
            </a:r>
            <a:r>
              <a:rPr lang="en-US" dirty="0" err="1"/>
              <a:t>xung</a:t>
            </a:r>
            <a:r>
              <a:rPr lang="en-US" dirty="0"/>
              <a:t> tín hiệu cứng và khoảng thời </a:t>
            </a:r>
            <a:r>
              <a:rPr lang="en-US" dirty="0" err="1"/>
              <a:t>gian</a:t>
            </a:r>
            <a:r>
              <a:rPr lang="en-US" dirty="0"/>
              <a:t> t cứng. Nên </a:t>
            </a: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nhiều trường hợp khi người </a:t>
            </a:r>
            <a:r>
              <a:rPr lang="en-US" dirty="0" err="1"/>
              <a:t>ra</a:t>
            </a:r>
            <a:r>
              <a:rPr lang="en-US" dirty="0"/>
              <a:t> khỏi phòng 1 lúc lâu rồi nhưng </a:t>
            </a:r>
            <a:r>
              <a:rPr lang="en-US" dirty="0" err="1"/>
              <a:t>đèn</a:t>
            </a:r>
            <a:r>
              <a:rPr lang="en-US" dirty="0"/>
              <a:t> vẫn bật =&gt; Làm hao </a:t>
            </a:r>
            <a:r>
              <a:rPr lang="en-US" dirty="0" err="1"/>
              <a:t>tổn</a:t>
            </a:r>
            <a:r>
              <a:rPr lang="en-US" dirty="0"/>
              <a:t> điện </a:t>
            </a:r>
            <a:r>
              <a:rPr lang="en-US" dirty="0" err="1"/>
              <a:t>năng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r>
              <a:rPr lang="en-US" dirty="0"/>
              <a:t>      + Nhận diện </a:t>
            </a:r>
            <a:r>
              <a:rPr lang="en-US" dirty="0" err="1"/>
              <a:t>sai</a:t>
            </a:r>
            <a:r>
              <a:rPr lang="en-US" dirty="0"/>
              <a:t> : Thân </a:t>
            </a:r>
            <a:r>
              <a:rPr lang="en-US" dirty="0" err="1"/>
              <a:t>nhiệt</a:t>
            </a:r>
            <a:r>
              <a:rPr lang="en-US" dirty="0"/>
              <a:t> của </a:t>
            </a:r>
            <a:r>
              <a:rPr lang="en-US" dirty="0" err="1"/>
              <a:t>vật</a:t>
            </a:r>
            <a:r>
              <a:rPr lang="en-US" dirty="0"/>
              <a:t> nuôi như </a:t>
            </a:r>
            <a:r>
              <a:rPr lang="en-US" dirty="0" err="1"/>
              <a:t>chó</a:t>
            </a:r>
            <a:r>
              <a:rPr lang="en-US" dirty="0"/>
              <a:t> </a:t>
            </a:r>
            <a:r>
              <a:rPr lang="en-US" dirty="0" err="1"/>
              <a:t>mèo</a:t>
            </a:r>
            <a:r>
              <a:rPr lang="en-US" dirty="0"/>
              <a:t> làm cảm biến cũng có thể phát </a:t>
            </a:r>
            <a:r>
              <a:rPr lang="en-US" dirty="0" err="1"/>
              <a:t>hiện</a:t>
            </a:r>
            <a:r>
              <a:rPr lang="en-US" dirty="0"/>
              <a:t> nên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tình </a:t>
            </a:r>
            <a:r>
              <a:rPr lang="en-US" dirty="0" err="1"/>
              <a:t>trạng</a:t>
            </a:r>
            <a:r>
              <a:rPr lang="en-US" dirty="0"/>
              <a:t> nhận diện </a:t>
            </a:r>
            <a:r>
              <a:rPr lang="en-US" dirty="0" err="1"/>
              <a:t>sai</a:t>
            </a:r>
            <a:r>
              <a:rPr lang="en-US" dirty="0"/>
              <a:t> với </a:t>
            </a:r>
            <a:r>
              <a:rPr lang="en-US" dirty="0" err="1"/>
              <a:t>vật</a:t>
            </a:r>
            <a:r>
              <a:rPr lang="en-US" dirty="0"/>
              <a:t> nuôi. Hoặc khi có người bước vào phòng nhưng cảm biến chưa nhận diện được, hoặc </a:t>
            </a: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tình </a:t>
            </a:r>
            <a:r>
              <a:rPr lang="en-US" dirty="0" err="1"/>
              <a:t>trạng</a:t>
            </a:r>
            <a:r>
              <a:rPr lang="en-US" dirty="0"/>
              <a:t> người vẫn ở trong phòng nhưng ngồi yên </a:t>
            </a:r>
            <a:r>
              <a:rPr lang="en-US" dirty="0" err="1"/>
              <a:t>khiến</a:t>
            </a:r>
            <a:r>
              <a:rPr lang="en-US" dirty="0"/>
              <a:t> cảm biến nhận diện nhầm thành không có người.</a:t>
            </a:r>
          </a:p>
          <a:p>
            <a:pPr marL="0" indent="0">
              <a:buFontTx/>
              <a:buNone/>
            </a:pPr>
            <a:r>
              <a:rPr lang="en-US" dirty="0"/>
              <a:t>       </a:t>
            </a:r>
          </a:p>
          <a:p>
            <a:pPr marL="0" indent="0">
              <a:buFontTx/>
              <a:buNone/>
            </a:pPr>
            <a:r>
              <a:rPr lang="en-US" dirty="0"/>
              <a:t>      + Chưa có sự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với từng điều </a:t>
            </a:r>
            <a:r>
              <a:rPr lang="en-US" dirty="0" err="1"/>
              <a:t>kiện</a:t>
            </a:r>
            <a:r>
              <a:rPr lang="en-US" dirty="0"/>
              <a:t> môi trường : Các cảm biến </a:t>
            </a:r>
            <a:r>
              <a:rPr lang="en-US" dirty="0" err="1"/>
              <a:t>hiện</a:t>
            </a:r>
            <a:r>
              <a:rPr lang="en-US" dirty="0"/>
              <a:t> nay đều thiết </a:t>
            </a:r>
            <a:r>
              <a:rPr lang="en-US" dirty="0" err="1"/>
              <a:t>kế</a:t>
            </a:r>
            <a:r>
              <a:rPr lang="en-US" dirty="0"/>
              <a:t> mạch cứng, không có sự thông </a:t>
            </a:r>
            <a:r>
              <a:rPr lang="en-US" dirty="0" err="1"/>
              <a:t>minh</a:t>
            </a:r>
            <a:r>
              <a:rPr lang="en-US" dirty="0"/>
              <a:t> hóa nên khi điều </a:t>
            </a:r>
            <a:r>
              <a:rPr lang="en-US" dirty="0" err="1"/>
              <a:t>kiện</a:t>
            </a:r>
            <a:r>
              <a:rPr lang="en-US" dirty="0"/>
              <a:t> môi trường thay đổi hoặc có </a:t>
            </a:r>
            <a:r>
              <a:rPr lang="en-US" dirty="0" err="1"/>
              <a:t>nhiễu</a:t>
            </a:r>
            <a:r>
              <a:rPr lang="en-US" dirty="0"/>
              <a:t>. Tình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dẫn đến việc cảm biến </a:t>
            </a:r>
            <a:r>
              <a:rPr lang="en-US" dirty="0" err="1"/>
              <a:t>hoạt</a:t>
            </a:r>
            <a:r>
              <a:rPr lang="en-US" dirty="0"/>
              <a:t> động </a:t>
            </a:r>
            <a:r>
              <a:rPr lang="en-US" dirty="0" err="1"/>
              <a:t>sai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20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1 số hạn chế của cảm biến PIR </a:t>
            </a:r>
            <a:r>
              <a:rPr lang="en-US" dirty="0" err="1"/>
              <a:t>hiện</a:t>
            </a:r>
            <a:r>
              <a:rPr lang="en-US" dirty="0"/>
              <a:t> nay:</a:t>
            </a:r>
          </a:p>
          <a:p>
            <a:pPr marL="0" indent="0">
              <a:buFontTx/>
              <a:buNone/>
            </a:pPr>
            <a:r>
              <a:rPr lang="en-US" dirty="0"/>
              <a:t>      + Không tối </a:t>
            </a:r>
            <a:r>
              <a:rPr lang="en-US" dirty="0" err="1"/>
              <a:t>ưu</a:t>
            </a:r>
            <a:r>
              <a:rPr lang="en-US" dirty="0"/>
              <a:t> về mặt điện </a:t>
            </a:r>
            <a:r>
              <a:rPr lang="en-US" dirty="0" err="1"/>
              <a:t>năng</a:t>
            </a:r>
            <a:r>
              <a:rPr lang="en-US" dirty="0"/>
              <a:t> : Mạch phần cứng đã được thiết </a:t>
            </a:r>
            <a:r>
              <a:rPr lang="en-US" dirty="0" err="1"/>
              <a:t>kế</a:t>
            </a:r>
            <a:r>
              <a:rPr lang="en-US" dirty="0"/>
              <a:t> để xác định 1 </a:t>
            </a:r>
            <a:r>
              <a:rPr lang="en-US" dirty="0" err="1"/>
              <a:t>ngưỡng</a:t>
            </a:r>
            <a:r>
              <a:rPr lang="en-US" dirty="0"/>
              <a:t> </a:t>
            </a:r>
            <a:r>
              <a:rPr lang="en-US" dirty="0" err="1"/>
              <a:t>xung</a:t>
            </a:r>
            <a:r>
              <a:rPr lang="en-US" dirty="0"/>
              <a:t> tín hiệu cứng và khoảng thời </a:t>
            </a:r>
            <a:r>
              <a:rPr lang="en-US" dirty="0" err="1"/>
              <a:t>gian</a:t>
            </a:r>
            <a:r>
              <a:rPr lang="en-US" dirty="0"/>
              <a:t> t cứng. Nên </a:t>
            </a: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nhiều trường hợp khi người </a:t>
            </a:r>
            <a:r>
              <a:rPr lang="en-US" dirty="0" err="1"/>
              <a:t>ra</a:t>
            </a:r>
            <a:r>
              <a:rPr lang="en-US" dirty="0"/>
              <a:t> khỏi phòng 1 lúc lâu rồi nhưng </a:t>
            </a:r>
            <a:r>
              <a:rPr lang="en-US" dirty="0" err="1"/>
              <a:t>đèn</a:t>
            </a:r>
            <a:r>
              <a:rPr lang="en-US" dirty="0"/>
              <a:t> vẫn bật =&gt; Làm hao </a:t>
            </a:r>
            <a:r>
              <a:rPr lang="en-US" dirty="0" err="1"/>
              <a:t>tổn</a:t>
            </a:r>
            <a:r>
              <a:rPr lang="en-US" dirty="0"/>
              <a:t> điện </a:t>
            </a:r>
            <a:r>
              <a:rPr lang="en-US" dirty="0" err="1"/>
              <a:t>năng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r>
              <a:rPr lang="en-US" dirty="0"/>
              <a:t>      + Nhận diện </a:t>
            </a:r>
            <a:r>
              <a:rPr lang="en-US" dirty="0" err="1"/>
              <a:t>sai</a:t>
            </a:r>
            <a:r>
              <a:rPr lang="en-US" dirty="0"/>
              <a:t> : Thân </a:t>
            </a:r>
            <a:r>
              <a:rPr lang="en-US" dirty="0" err="1"/>
              <a:t>nhiệt</a:t>
            </a:r>
            <a:r>
              <a:rPr lang="en-US" dirty="0"/>
              <a:t> của </a:t>
            </a:r>
            <a:r>
              <a:rPr lang="en-US" dirty="0" err="1"/>
              <a:t>vật</a:t>
            </a:r>
            <a:r>
              <a:rPr lang="en-US" dirty="0"/>
              <a:t> nuôi như </a:t>
            </a:r>
            <a:r>
              <a:rPr lang="en-US" dirty="0" err="1"/>
              <a:t>chó</a:t>
            </a:r>
            <a:r>
              <a:rPr lang="en-US" dirty="0"/>
              <a:t> </a:t>
            </a:r>
            <a:r>
              <a:rPr lang="en-US" dirty="0" err="1"/>
              <a:t>mèo</a:t>
            </a:r>
            <a:r>
              <a:rPr lang="en-US" dirty="0"/>
              <a:t> làm cảm biến cũng có thể phát </a:t>
            </a:r>
            <a:r>
              <a:rPr lang="en-US" dirty="0" err="1"/>
              <a:t>hiện</a:t>
            </a:r>
            <a:r>
              <a:rPr lang="en-US" dirty="0"/>
              <a:t> nên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tình </a:t>
            </a:r>
            <a:r>
              <a:rPr lang="en-US" dirty="0" err="1"/>
              <a:t>trạng</a:t>
            </a:r>
            <a:r>
              <a:rPr lang="en-US" dirty="0"/>
              <a:t> nhận diện </a:t>
            </a:r>
            <a:r>
              <a:rPr lang="en-US" dirty="0" err="1"/>
              <a:t>sai</a:t>
            </a:r>
            <a:r>
              <a:rPr lang="en-US" dirty="0"/>
              <a:t> với </a:t>
            </a:r>
            <a:r>
              <a:rPr lang="en-US" dirty="0" err="1"/>
              <a:t>vật</a:t>
            </a:r>
            <a:r>
              <a:rPr lang="en-US" dirty="0"/>
              <a:t> nuôi. Hoặc khi có người bước vào phòng nhưng cảm biến chưa nhận diện được, hoặc </a:t>
            </a: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tình </a:t>
            </a:r>
            <a:r>
              <a:rPr lang="en-US" dirty="0" err="1"/>
              <a:t>trạng</a:t>
            </a:r>
            <a:r>
              <a:rPr lang="en-US" dirty="0"/>
              <a:t> người vẫn ở trong phòng nhưng ngồi yên </a:t>
            </a:r>
            <a:r>
              <a:rPr lang="en-US" dirty="0" err="1"/>
              <a:t>khiến</a:t>
            </a:r>
            <a:r>
              <a:rPr lang="en-US" dirty="0"/>
              <a:t> cảm biến nhận diện nhầm thành không có </a:t>
            </a:r>
            <a:r>
              <a:rPr lang="en-US"/>
              <a:t>người.</a:t>
            </a:r>
          </a:p>
          <a:p>
            <a:pPr marL="0" indent="0">
              <a:buFontTx/>
              <a:buNone/>
            </a:pPr>
            <a:r>
              <a:rPr lang="en-US"/>
              <a:t>       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      + Chưa có sự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với từng điều </a:t>
            </a:r>
            <a:r>
              <a:rPr lang="en-US" dirty="0" err="1"/>
              <a:t>kiện</a:t>
            </a:r>
            <a:r>
              <a:rPr lang="en-US" dirty="0"/>
              <a:t> môi trường : Các cảm biến </a:t>
            </a:r>
            <a:r>
              <a:rPr lang="en-US" dirty="0" err="1"/>
              <a:t>hiện</a:t>
            </a:r>
            <a:r>
              <a:rPr lang="en-US" dirty="0"/>
              <a:t> nay đều thiết </a:t>
            </a:r>
            <a:r>
              <a:rPr lang="en-US" dirty="0" err="1"/>
              <a:t>kế</a:t>
            </a:r>
            <a:r>
              <a:rPr lang="en-US" dirty="0"/>
              <a:t> mạch cứng, không có sự thông </a:t>
            </a:r>
            <a:r>
              <a:rPr lang="en-US" dirty="0" err="1"/>
              <a:t>minh</a:t>
            </a:r>
            <a:r>
              <a:rPr lang="en-US" dirty="0"/>
              <a:t> hóa nên khi điều </a:t>
            </a:r>
            <a:r>
              <a:rPr lang="en-US" dirty="0" err="1"/>
              <a:t>kiện</a:t>
            </a:r>
            <a:r>
              <a:rPr lang="en-US" dirty="0"/>
              <a:t> môi trường thay đổi hoặc có </a:t>
            </a:r>
            <a:r>
              <a:rPr lang="en-US" dirty="0" err="1"/>
              <a:t>nhiễu</a:t>
            </a:r>
            <a:r>
              <a:rPr lang="en-US" dirty="0"/>
              <a:t>. Tình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dẫn đến việc cảm biến </a:t>
            </a:r>
            <a:r>
              <a:rPr lang="en-US" dirty="0" err="1"/>
              <a:t>hoạt</a:t>
            </a:r>
            <a:r>
              <a:rPr lang="en-US" dirty="0"/>
              <a:t> động </a:t>
            </a:r>
            <a:r>
              <a:rPr lang="en-US" dirty="0" err="1"/>
              <a:t>sai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8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Giải pháp : Ứng dụng Machine Learning làm thông </a:t>
            </a:r>
            <a:r>
              <a:rPr lang="en-US" dirty="0" err="1"/>
              <a:t>minh</a:t>
            </a:r>
            <a:r>
              <a:rPr lang="en-US" dirty="0"/>
              <a:t> hóa cảm biến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186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Thông </a:t>
            </a:r>
            <a:r>
              <a:rPr lang="en-US" dirty="0" err="1"/>
              <a:t>minh</a:t>
            </a:r>
            <a:r>
              <a:rPr lang="en-US" dirty="0"/>
              <a:t> hóa “</a:t>
            </a:r>
            <a:r>
              <a:rPr lang="en-US" dirty="0" err="1"/>
              <a:t>Ngưỡng</a:t>
            </a:r>
            <a:r>
              <a:rPr lang="en-US" dirty="0"/>
              <a:t> tín hiệu” và “Khoảng thời </a:t>
            </a:r>
            <a:r>
              <a:rPr lang="en-US" dirty="0" err="1"/>
              <a:t>gian</a:t>
            </a:r>
            <a:r>
              <a:rPr lang="en-US" dirty="0"/>
              <a:t> t” :</a:t>
            </a:r>
          </a:p>
          <a:p>
            <a:pPr marL="0" indent="0">
              <a:buFontTx/>
              <a:buNone/>
            </a:pPr>
            <a:r>
              <a:rPr lang="en-US" dirty="0"/>
              <a:t>     + “</a:t>
            </a:r>
            <a:r>
              <a:rPr lang="en-US" dirty="0" err="1"/>
              <a:t>Ngưỡng</a:t>
            </a:r>
            <a:r>
              <a:rPr lang="en-US" dirty="0"/>
              <a:t> tín hiệu” : Ví dụ trong trường hợp 1 người  ngồi yên ở trong phòng, </a:t>
            </a:r>
            <a:r>
              <a:rPr lang="en-US" dirty="0" err="1"/>
              <a:t>xung</a:t>
            </a:r>
            <a:r>
              <a:rPr lang="en-US" dirty="0"/>
              <a:t> tín hiệu không đủ để </a:t>
            </a:r>
            <a:r>
              <a:rPr lang="en-US" dirty="0" err="1"/>
              <a:t>vượt</a:t>
            </a:r>
            <a:r>
              <a:rPr lang="en-US" dirty="0"/>
              <a:t> qua </a:t>
            </a:r>
            <a:r>
              <a:rPr lang="en-US" dirty="0" err="1"/>
              <a:t>ngưỡng</a:t>
            </a:r>
            <a:r>
              <a:rPr lang="en-US" dirty="0"/>
              <a:t> nhận diện nhưng cảm biến vẫn biết có người trong phòng.</a:t>
            </a:r>
          </a:p>
          <a:p>
            <a:pPr marL="0" indent="0">
              <a:buFontTx/>
              <a:buNone/>
            </a:pPr>
            <a:r>
              <a:rPr lang="en-US" dirty="0"/>
              <a:t>     + “Khoảng thời </a:t>
            </a:r>
            <a:r>
              <a:rPr lang="en-US" dirty="0" err="1"/>
              <a:t>gian</a:t>
            </a:r>
            <a:r>
              <a:rPr lang="en-US" dirty="0"/>
              <a:t> t” : Để tối </a:t>
            </a:r>
            <a:r>
              <a:rPr lang="en-US" dirty="0" err="1"/>
              <a:t>đa</a:t>
            </a:r>
            <a:r>
              <a:rPr lang="en-US" dirty="0"/>
              <a:t> hóa việc tiết </a:t>
            </a:r>
            <a:r>
              <a:rPr lang="en-US" dirty="0" err="1"/>
              <a:t>kiệm</a:t>
            </a:r>
            <a:r>
              <a:rPr lang="en-US" dirty="0"/>
              <a:t> điện </a:t>
            </a:r>
            <a:r>
              <a:rPr lang="en-US" dirty="0" err="1"/>
              <a:t>năng</a:t>
            </a:r>
            <a:r>
              <a:rPr lang="en-US" dirty="0"/>
              <a:t>, khi người </a:t>
            </a:r>
            <a:r>
              <a:rPr lang="en-US" dirty="0" err="1"/>
              <a:t>ra</a:t>
            </a:r>
            <a:r>
              <a:rPr lang="en-US" dirty="0"/>
              <a:t> khỏi phòng thì </a:t>
            </a:r>
            <a:r>
              <a:rPr lang="en-US" dirty="0" err="1"/>
              <a:t>đèn</a:t>
            </a:r>
            <a:r>
              <a:rPr lang="en-US" dirty="0"/>
              <a:t> có thể lập tức được tắt </a:t>
            </a:r>
            <a:r>
              <a:rPr lang="en-US" dirty="0" err="1"/>
              <a:t>luôn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được “Tín hiệu </a:t>
            </a:r>
            <a:r>
              <a:rPr lang="en-US" dirty="0" err="1"/>
              <a:t>nhiễu</a:t>
            </a:r>
            <a:r>
              <a:rPr lang="en-US" dirty="0"/>
              <a:t>” và “Tín hiệu có </a:t>
            </a:r>
            <a:r>
              <a:rPr lang="en-US" dirty="0" err="1"/>
              <a:t>ích</a:t>
            </a:r>
            <a:r>
              <a:rPr lang="en-US" dirty="0"/>
              <a:t>” :</a:t>
            </a:r>
          </a:p>
          <a:p>
            <a:pPr marL="0" indent="0">
              <a:buFontTx/>
              <a:buNone/>
            </a:pPr>
            <a:r>
              <a:rPr lang="en-US" dirty="0"/>
              <a:t>     + Trong những trường hợp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làm </a:t>
            </a:r>
            <a:r>
              <a:rPr lang="en-US" dirty="0" err="1"/>
              <a:t>xung</a:t>
            </a:r>
            <a:r>
              <a:rPr lang="en-US" dirty="0"/>
              <a:t> tín hiệu </a:t>
            </a:r>
            <a:r>
              <a:rPr lang="en-US" dirty="0" err="1"/>
              <a:t>vượt</a:t>
            </a:r>
            <a:r>
              <a:rPr lang="en-US" dirty="0"/>
              <a:t> qua </a:t>
            </a:r>
            <a:r>
              <a:rPr lang="en-US" dirty="0" err="1"/>
              <a:t>ngưỡng</a:t>
            </a:r>
            <a:r>
              <a:rPr lang="en-US" dirty="0"/>
              <a:t> nhận diện thì cảm biến phải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được đó là tín hiệu </a:t>
            </a:r>
            <a:r>
              <a:rPr lang="en-US" dirty="0" err="1"/>
              <a:t>nhiễu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Chương</a:t>
            </a:r>
            <a:r>
              <a:rPr lang="en-US" dirty="0"/>
              <a:t> trình chạy trên được tài </a:t>
            </a:r>
            <a:r>
              <a:rPr lang="en-US" dirty="0" err="1"/>
              <a:t>nguyên</a:t>
            </a:r>
            <a:r>
              <a:rPr lang="en-US" dirty="0"/>
              <a:t> hạn chế :\</a:t>
            </a:r>
          </a:p>
          <a:p>
            <a:pPr marL="0" indent="0">
              <a:buFontTx/>
              <a:buNone/>
            </a:pPr>
            <a:r>
              <a:rPr lang="en-US" dirty="0"/>
              <a:t>     + Có thể triển </a:t>
            </a:r>
            <a:r>
              <a:rPr lang="en-US" dirty="0" err="1"/>
              <a:t>khai</a:t>
            </a:r>
            <a:r>
              <a:rPr lang="en-US" dirty="0"/>
              <a:t> thuật toán trên MCU với những vi xử lí 32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50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3133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428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517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942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910154" y="2960017"/>
            <a:ext cx="3261208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0968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1500" y="1582965"/>
            <a:ext cx="24003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998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03404" y="1859092"/>
            <a:ext cx="3629102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/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/>
              <a:endParaRPr 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/>
              <a:endParaRPr lang="en-US" sz="1350" dirty="0">
                <a:solidFill>
                  <a:prstClr val="black"/>
                </a:solidFill>
              </a:endParaRPr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7403" y="2006557"/>
            <a:ext cx="2569687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85869" y="1514758"/>
            <a:ext cx="2813394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66856" y="2737691"/>
            <a:ext cx="704503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9144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15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300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90"/>
            <a:ext cx="6143017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15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5"/>
            <a:ext cx="5970351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4926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266713" y="1354778"/>
            <a:ext cx="4612720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6479" y="1354778"/>
            <a:ext cx="3321844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7107" y="1354778"/>
            <a:ext cx="3319701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303832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18438" y="11386"/>
            <a:ext cx="5825562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206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6478" y="551834"/>
            <a:ext cx="3988265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59257" y="2134200"/>
            <a:ext cx="3988265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6897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7133601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555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7110" y="1157591"/>
            <a:ext cx="816978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088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620139" y="0"/>
            <a:ext cx="3421704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15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67711" y="3287950"/>
            <a:ext cx="6656151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8112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35535" y="121525"/>
            <a:ext cx="6308465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747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1472" y="0"/>
            <a:ext cx="8301057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7000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4539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980557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15"/>
            <a:endParaRPr lang="ko-KR" altLang="en-US" sz="1013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15"/>
            <a:endParaRPr lang="ko-KR" altLang="en-US" sz="1013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15"/>
            <a:endParaRPr lang="ko-KR" altLang="en-US" sz="1013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15"/>
            <a:r>
              <a:rPr lang="en-US" altLang="ko-KR" sz="105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15"/>
            <a:r>
              <a:rPr lang="en-US" altLang="ko-KR" sz="105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pPr defTabSz="685715"/>
            <a:r>
              <a:rPr lang="en-US" altLang="ko-KR" sz="105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05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15"/>
            <a:r>
              <a:rPr lang="en-US" altLang="ko-KR" sz="105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05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15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pPr defTabSz="685715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448171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8/8/2022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8/8/2022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8/8/2022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39429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6905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973287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5" r:id="rId4"/>
    <p:sldLayoutId id="2147483676" r:id="rId5"/>
    <p:sldLayoutId id="214748367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880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</p:sldLayoutIdLst>
  <p:txStyles>
    <p:titleStyle>
      <a:lvl1pPr algn="l" defTabSz="685817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4" indent="-171454" algn="l" defTabSz="6858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71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80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89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7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1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microsoft.com/office/2007/relationships/hdphoto" Target="../media/hdphoto1.wdp"/><Relationship Id="rId7" Type="http://schemas.openxmlformats.org/officeDocument/2006/relationships/image" Target="../media/image1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9195815/" TargetMode="External"/><Relationship Id="rId2" Type="http://schemas.openxmlformats.org/officeDocument/2006/relationships/hyperlink" Target="https://www.mdpi.com/1424-8220/17/11/2476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ci-hub.se/10.1109/ICEAST.2018.843445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AD6827-E08C-4B0A-98DF-7F37F9B23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36A1EF-175C-41A6-A996-91066E03C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bài báo khoa học liên quan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951A89-98E7-40F1-BF05-B121FCFB52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b="1" i="0">
                <a:solidFill>
                  <a:srgbClr val="000000"/>
                </a:solidFill>
                <a:effectLst/>
                <a:latin typeface="TimesNewRomanPS-BoldMT"/>
              </a:rPr>
              <a:t>Machine Learning-Based Object Detection System Using PIR Sensor</a:t>
            </a:r>
            <a:br>
              <a:rPr lang="en-US" sz="1800" b="1" i="0">
                <a:solidFill>
                  <a:srgbClr val="000000"/>
                </a:solidFill>
                <a:effectLst/>
                <a:latin typeface="TimesNewRomanPS-BoldM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TimesNewRomanPSMT"/>
              </a:rPr>
              <a:t>Dong Hyun Kim, Jung Bin Park, and Jong Deok Kim</a:t>
            </a:r>
            <a:r>
              <a:rPr lang="en-US"/>
              <a:t> </a:t>
            </a:r>
            <a:br>
              <a:rPr lang="en-US"/>
            </a:br>
            <a:endParaRPr lang="en-US"/>
          </a:p>
          <a:p>
            <a:r>
              <a:rPr lang="en-US" sz="1800" b="1" i="0">
                <a:solidFill>
                  <a:srgbClr val="000000"/>
                </a:solidFill>
                <a:effectLst/>
                <a:latin typeface="TimesNewRomanPS-BoldMT"/>
              </a:rPr>
              <a:t>Machine Learning-Based Object Detection System Using PIR Sensor</a:t>
            </a:r>
            <a:br>
              <a:rPr lang="en-US" sz="1800" b="1" i="0">
                <a:solidFill>
                  <a:srgbClr val="000000"/>
                </a:solidFill>
                <a:effectLst/>
                <a:latin typeface="TimesNewRomanPS-BoldMT"/>
              </a:rPr>
            </a:br>
            <a:r>
              <a:rPr lang="en-US" sz="1800" b="0" i="0">
                <a:solidFill>
                  <a:srgbClr val="000000"/>
                </a:solidFill>
                <a:effectLst/>
                <a:latin typeface="TimesNewRomanPSMT"/>
              </a:rPr>
              <a:t>Dong Hyun Kim, Jung Bin Park, and Jong Deok Kim</a:t>
            </a:r>
            <a:r>
              <a:rPr lang="en-US"/>
              <a:t> </a:t>
            </a:r>
            <a:br>
              <a:rPr lang="en-US"/>
            </a:b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7308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4C823B-83BF-6F79-B78F-47C44AF9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65170F-FFB2-DED8-3E6D-763B3493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Cấu trúc của hệ thống</a:t>
            </a:r>
          </a:p>
        </p:txBody>
      </p:sp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D42D3747-5368-4082-6A15-0B9ED474C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7" y="1323683"/>
            <a:ext cx="7820025" cy="1038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9D0F2D-0951-B50F-C9F0-72D2829D0CFA}"/>
              </a:ext>
            </a:extLst>
          </p:cNvPr>
          <p:cNvSpPr txBox="1"/>
          <p:nvPr/>
        </p:nvSpPr>
        <p:spPr>
          <a:xfrm>
            <a:off x="1101213" y="5349651"/>
            <a:ext cx="8414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Khối</a:t>
            </a:r>
            <a:r>
              <a:rPr lang="en-US" dirty="0"/>
              <a:t> ML : có nhiệm vụ thực </a:t>
            </a:r>
            <a:r>
              <a:rPr lang="en-US" dirty="0" err="1"/>
              <a:t>hiện</a:t>
            </a:r>
            <a:r>
              <a:rPr lang="en-US" dirty="0"/>
              <a:t> thuật toán học máy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1FB8FE-3A90-50D9-DBBB-2C1E1F80E5BB}"/>
              </a:ext>
            </a:extLst>
          </p:cNvPr>
          <p:cNvSpPr/>
          <p:nvPr/>
        </p:nvSpPr>
        <p:spPr>
          <a:xfrm>
            <a:off x="719990" y="3028659"/>
            <a:ext cx="137786" cy="1265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6B37A8-3687-6EEA-C14F-A7600997CB6E}"/>
              </a:ext>
            </a:extLst>
          </p:cNvPr>
          <p:cNvSpPr/>
          <p:nvPr/>
        </p:nvSpPr>
        <p:spPr>
          <a:xfrm>
            <a:off x="719990" y="4273122"/>
            <a:ext cx="137786" cy="1265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15A887-AF72-1D26-9E4F-C20334EB7F8A}"/>
              </a:ext>
            </a:extLst>
          </p:cNvPr>
          <p:cNvSpPr/>
          <p:nvPr/>
        </p:nvSpPr>
        <p:spPr>
          <a:xfrm>
            <a:off x="719990" y="5471027"/>
            <a:ext cx="137786" cy="1265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E697A4-FDED-992F-7D49-FE9C4403CBB2}"/>
              </a:ext>
            </a:extLst>
          </p:cNvPr>
          <p:cNvSpPr txBox="1"/>
          <p:nvPr/>
        </p:nvSpPr>
        <p:spPr>
          <a:xfrm>
            <a:off x="1101213" y="2856772"/>
            <a:ext cx="656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Khối</a:t>
            </a:r>
            <a:r>
              <a:rPr lang="en-US" dirty="0"/>
              <a:t> Amplifier: có nhiệm vụ </a:t>
            </a:r>
            <a:r>
              <a:rPr lang="en-US" dirty="0" err="1"/>
              <a:t>khuếch</a:t>
            </a:r>
            <a:r>
              <a:rPr lang="en-US" dirty="0"/>
              <a:t> đại tín hiệu từ cảm biến PIR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8285C-CC8C-26F8-FEB2-12D8B552A721}"/>
              </a:ext>
            </a:extLst>
          </p:cNvPr>
          <p:cNvSpPr txBox="1"/>
          <p:nvPr/>
        </p:nvSpPr>
        <p:spPr>
          <a:xfrm>
            <a:off x="1101213" y="4165026"/>
            <a:ext cx="656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Khối</a:t>
            </a:r>
            <a:r>
              <a:rPr lang="en-US" dirty="0"/>
              <a:t> Filter: có nhiệm vụ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nhiễu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46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A0ADEE-C18A-7764-4C2B-BBA3EF96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2F0788-AE02-480C-A865-71364EA1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Khối</a:t>
            </a:r>
            <a:r>
              <a:rPr lang="en-US" dirty="0"/>
              <a:t> mạch xử lí tín hiệu</a:t>
            </a:r>
          </a:p>
        </p:txBody>
      </p:sp>
      <p:pic>
        <p:nvPicPr>
          <p:cNvPr id="5" name="Graphic 4" descr="Badge Tick1 with solid fill">
            <a:extLst>
              <a:ext uri="{FF2B5EF4-FFF2-40B4-BE49-F238E27FC236}">
                <a16:creationId xmlns:a16="http://schemas.microsoft.com/office/drawing/2014/main" id="{EE6F0C30-E999-380F-FC10-5DDE060BC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728" y="2045966"/>
            <a:ext cx="317220" cy="31722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3CD51C8-8465-5AE6-AE9B-53CED355B3E9}"/>
              </a:ext>
            </a:extLst>
          </p:cNvPr>
          <p:cNvGrpSpPr/>
          <p:nvPr/>
        </p:nvGrpSpPr>
        <p:grpSpPr>
          <a:xfrm>
            <a:off x="3181739" y="947262"/>
            <a:ext cx="2295383" cy="609570"/>
            <a:chOff x="2967135" y="905219"/>
            <a:chExt cx="2295383" cy="60957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3B4081-C171-0816-8AD1-97A5C53743B9}"/>
                </a:ext>
              </a:extLst>
            </p:cNvPr>
            <p:cNvSpPr/>
            <p:nvPr/>
          </p:nvSpPr>
          <p:spPr>
            <a:xfrm>
              <a:off x="2967135" y="905219"/>
              <a:ext cx="2295383" cy="60957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2337B-346A-1A59-1741-D466ED349064}"/>
                </a:ext>
              </a:extLst>
            </p:cNvPr>
            <p:cNvSpPr txBox="1"/>
            <p:nvPr/>
          </p:nvSpPr>
          <p:spPr>
            <a:xfrm>
              <a:off x="3216750" y="979171"/>
              <a:ext cx="1796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3 phần chính 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D855B51-C8AF-AE1B-6D5F-3CFAF87B711A}"/>
              </a:ext>
            </a:extLst>
          </p:cNvPr>
          <p:cNvSpPr txBox="1"/>
          <p:nvPr/>
        </p:nvSpPr>
        <p:spPr>
          <a:xfrm>
            <a:off x="1172625" y="1973743"/>
            <a:ext cx="7221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Phần 1: Voltage follower </a:t>
            </a:r>
            <a:r>
              <a:rPr lang="en-US" sz="2400" dirty="0" err="1"/>
              <a:t>cho</a:t>
            </a:r>
            <a:r>
              <a:rPr lang="en-US" sz="2400" dirty="0"/>
              <a:t> DC và AC </a:t>
            </a:r>
            <a:r>
              <a:rPr lang="en-US" sz="2400" dirty="0" err="1"/>
              <a:t>tần</a:t>
            </a:r>
            <a:r>
              <a:rPr lang="en-US" sz="2400" dirty="0"/>
              <a:t> số </a:t>
            </a:r>
            <a:r>
              <a:rPr lang="en-US" sz="2400" dirty="0" err="1"/>
              <a:t>cao</a:t>
            </a:r>
            <a:r>
              <a:rPr lang="en-US" sz="2400" dirty="0"/>
              <a:t> =&gt; Bộ </a:t>
            </a:r>
            <a:r>
              <a:rPr lang="en-US" sz="2400" dirty="0" err="1"/>
              <a:t>theo</a:t>
            </a:r>
            <a:r>
              <a:rPr lang="en-US" sz="2400" dirty="0"/>
              <a:t> điện áp dùng để </a:t>
            </a:r>
            <a:r>
              <a:rPr lang="en-US" sz="2400" dirty="0" err="1"/>
              <a:t>khuếch</a:t>
            </a:r>
            <a:r>
              <a:rPr lang="en-US" sz="2400" dirty="0"/>
              <a:t> đại tín hiệu </a:t>
            </a:r>
            <a:r>
              <a:rPr lang="en-US" sz="2400" dirty="0" err="1"/>
              <a:t>tần</a:t>
            </a:r>
            <a:r>
              <a:rPr lang="en-US" sz="2400" dirty="0"/>
              <a:t> số thấp và giữ điện áp đầu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tần</a:t>
            </a:r>
            <a:r>
              <a:rPr lang="en-US" sz="2400" dirty="0"/>
              <a:t> số </a:t>
            </a:r>
            <a:r>
              <a:rPr lang="en-US" sz="2400" dirty="0" err="1"/>
              <a:t>cao</a:t>
            </a:r>
            <a:r>
              <a:rPr lang="en-US" sz="2400" dirty="0"/>
              <a:t> (Tức </a:t>
            </a:r>
            <a:r>
              <a:rPr lang="en-US" sz="2400" dirty="0" err="1"/>
              <a:t>lọc</a:t>
            </a:r>
            <a:r>
              <a:rPr lang="en-US" sz="2400" dirty="0"/>
              <a:t> f </a:t>
            </a:r>
            <a:r>
              <a:rPr lang="en-US" sz="2400" dirty="0" err="1"/>
              <a:t>cao</a:t>
            </a:r>
            <a:r>
              <a:rPr lang="en-US" sz="2400" dirty="0"/>
              <a:t>)</a:t>
            </a:r>
          </a:p>
        </p:txBody>
      </p:sp>
      <p:pic>
        <p:nvPicPr>
          <p:cNvPr id="13" name="Graphic 12" descr="Badge Tick1 with solid fill">
            <a:extLst>
              <a:ext uri="{FF2B5EF4-FFF2-40B4-BE49-F238E27FC236}">
                <a16:creationId xmlns:a16="http://schemas.microsoft.com/office/drawing/2014/main" id="{370E0F7D-7A43-44F3-C66C-AB443D2A8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728" y="3429000"/>
            <a:ext cx="317220" cy="3172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629CBE-86EB-9EE1-C0AF-D6E4C039F5F3}"/>
              </a:ext>
            </a:extLst>
          </p:cNvPr>
          <p:cNvSpPr txBox="1"/>
          <p:nvPr/>
        </p:nvSpPr>
        <p:spPr>
          <a:xfrm>
            <a:off x="1172624" y="3328241"/>
            <a:ext cx="7221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Phần 2: </a:t>
            </a:r>
            <a:r>
              <a:rPr lang="en-US" sz="2400" dirty="0" err="1"/>
              <a:t>Tụ</a:t>
            </a:r>
            <a:r>
              <a:rPr lang="en-US" sz="2400" dirty="0"/>
              <a:t> </a:t>
            </a:r>
            <a:r>
              <a:rPr lang="en-US" sz="2400" dirty="0" err="1"/>
              <a:t>lọc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tín hiệu AC đi qua, </a:t>
            </a:r>
            <a:r>
              <a:rPr lang="en-US" sz="2400" dirty="0" err="1"/>
              <a:t>chặn</a:t>
            </a:r>
            <a:r>
              <a:rPr lang="en-US" sz="2400" dirty="0"/>
              <a:t> DC </a:t>
            </a:r>
          </a:p>
          <a:p>
            <a:r>
              <a:rPr lang="en-US" sz="2400" dirty="0"/>
              <a:t>=&gt; </a:t>
            </a:r>
            <a:r>
              <a:rPr lang="en-US" sz="2400" dirty="0" err="1"/>
              <a:t>Loại</a:t>
            </a:r>
            <a:r>
              <a:rPr lang="en-US" sz="2400" dirty="0"/>
              <a:t> bỏ điện áp Offset của tín hiệu, </a:t>
            </a:r>
            <a:r>
              <a:rPr lang="en-US" sz="2400" dirty="0" err="1"/>
              <a:t>lọc</a:t>
            </a:r>
            <a:r>
              <a:rPr lang="en-US" sz="2400" dirty="0"/>
              <a:t> lấy tín hiệu AC </a:t>
            </a:r>
            <a:r>
              <a:rPr lang="en-US" sz="2400" dirty="0" err="1"/>
              <a:t>tần</a:t>
            </a:r>
            <a:r>
              <a:rPr lang="en-US" sz="2400" dirty="0"/>
              <a:t> số </a:t>
            </a:r>
            <a:r>
              <a:rPr lang="en-US" sz="2400" dirty="0" err="1"/>
              <a:t>cao</a:t>
            </a:r>
            <a:r>
              <a:rPr lang="en-US" sz="2400" dirty="0"/>
              <a:t>, </a:t>
            </a:r>
            <a:r>
              <a:rPr lang="en-US" sz="2400" dirty="0" err="1"/>
              <a:t>loại</a:t>
            </a:r>
            <a:r>
              <a:rPr lang="en-US" sz="2400" dirty="0"/>
              <a:t> bỏ AC </a:t>
            </a:r>
            <a:r>
              <a:rPr lang="en-US" sz="2400" dirty="0" err="1"/>
              <a:t>tần</a:t>
            </a:r>
            <a:r>
              <a:rPr lang="en-US" sz="2400" dirty="0"/>
              <a:t> số thấp</a:t>
            </a:r>
          </a:p>
        </p:txBody>
      </p:sp>
      <p:pic>
        <p:nvPicPr>
          <p:cNvPr id="15" name="Graphic 14" descr="Badge Tick1 with solid fill">
            <a:extLst>
              <a:ext uri="{FF2B5EF4-FFF2-40B4-BE49-F238E27FC236}">
                <a16:creationId xmlns:a16="http://schemas.microsoft.com/office/drawing/2014/main" id="{1EEDA231-FB91-2A91-0A7D-9A7E59688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728" y="4653424"/>
            <a:ext cx="317220" cy="3172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BCF596-901A-CA17-69B3-03C88E21F74D}"/>
              </a:ext>
            </a:extLst>
          </p:cNvPr>
          <p:cNvSpPr txBox="1"/>
          <p:nvPr/>
        </p:nvSpPr>
        <p:spPr>
          <a:xfrm>
            <a:off x="1172624" y="4617463"/>
            <a:ext cx="7221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Phần 3: </a:t>
            </a:r>
            <a:r>
              <a:rPr lang="en-US" sz="2400" dirty="0" err="1"/>
              <a:t>Khuếch</a:t>
            </a:r>
            <a:r>
              <a:rPr lang="en-US" sz="2400" dirty="0"/>
              <a:t> đại đảo điện áp + </a:t>
            </a:r>
            <a:r>
              <a:rPr lang="en-US" sz="2400" dirty="0" err="1"/>
              <a:t>Lọc</a:t>
            </a:r>
            <a:endParaRPr lang="en-US" sz="2400" dirty="0"/>
          </a:p>
          <a:p>
            <a:r>
              <a:rPr lang="en-US" sz="2400" dirty="0"/>
              <a:t>=&gt; </a:t>
            </a:r>
            <a:r>
              <a:rPr lang="en-US" sz="2400" dirty="0" err="1"/>
              <a:t>Khuếch</a:t>
            </a:r>
            <a:r>
              <a:rPr lang="en-US" sz="2400" dirty="0"/>
              <a:t> đại điện áp </a:t>
            </a:r>
            <a:r>
              <a:rPr lang="en-US" sz="2400" dirty="0" err="1"/>
              <a:t>tần</a:t>
            </a:r>
            <a:r>
              <a:rPr lang="en-US" sz="2400" dirty="0"/>
              <a:t> số thấp và </a:t>
            </a:r>
            <a:r>
              <a:rPr lang="en-US" sz="2400" dirty="0" err="1"/>
              <a:t>lọc</a:t>
            </a:r>
            <a:r>
              <a:rPr lang="en-US" sz="2400" dirty="0"/>
              <a:t> bỏ tín hiệu </a:t>
            </a:r>
            <a:r>
              <a:rPr lang="en-US" sz="2400" dirty="0" err="1"/>
              <a:t>tần</a:t>
            </a:r>
            <a:r>
              <a:rPr lang="en-US" sz="2400" dirty="0"/>
              <a:t> số </a:t>
            </a:r>
            <a:r>
              <a:rPr lang="en-US" sz="2400" dirty="0" err="1"/>
              <a:t>cao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1643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4E02C0-2E13-8E94-A7E1-FE89AF37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596498-4052-3496-B769-C76457EE1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Khối</a:t>
            </a:r>
            <a:r>
              <a:rPr lang="en-US" dirty="0"/>
              <a:t> mạch xử lí tín hiệu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CE96E-2F40-2006-4B85-F3418568E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623"/>
            <a:ext cx="9144000" cy="38896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55CC37-1307-131B-7E9A-060AF52C90A1}"/>
              </a:ext>
            </a:extLst>
          </p:cNvPr>
          <p:cNvSpPr/>
          <p:nvPr/>
        </p:nvSpPr>
        <p:spPr>
          <a:xfrm>
            <a:off x="1626781" y="1297171"/>
            <a:ext cx="2711303" cy="339178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BECA37-3F09-51A2-C1E4-48A628F783CD}"/>
              </a:ext>
            </a:extLst>
          </p:cNvPr>
          <p:cNvSpPr/>
          <p:nvPr/>
        </p:nvSpPr>
        <p:spPr>
          <a:xfrm>
            <a:off x="5103627" y="798295"/>
            <a:ext cx="2849526" cy="388966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C92CD82-14FA-6DD8-136D-001BF5C4214A}"/>
              </a:ext>
            </a:extLst>
          </p:cNvPr>
          <p:cNvSpPr/>
          <p:nvPr/>
        </p:nvSpPr>
        <p:spPr>
          <a:xfrm rot="17793424">
            <a:off x="1819114" y="4874189"/>
            <a:ext cx="379083" cy="197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A77E234-6BB9-884A-1019-E039CC37472B}"/>
              </a:ext>
            </a:extLst>
          </p:cNvPr>
          <p:cNvSpPr/>
          <p:nvPr/>
        </p:nvSpPr>
        <p:spPr>
          <a:xfrm rot="17793424">
            <a:off x="6164601" y="4882830"/>
            <a:ext cx="380180" cy="198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1EF8A9-38DE-5DEB-DFE0-A9CE82D16D18}"/>
              </a:ext>
            </a:extLst>
          </p:cNvPr>
          <p:cNvSpPr txBox="1"/>
          <p:nvPr/>
        </p:nvSpPr>
        <p:spPr>
          <a:xfrm>
            <a:off x="371751" y="5191497"/>
            <a:ext cx="362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Phần 1 : Voltage follower </a:t>
            </a:r>
            <a:r>
              <a:rPr lang="en-US" b="1" dirty="0" err="1"/>
              <a:t>cho</a:t>
            </a:r>
            <a:r>
              <a:rPr lang="en-US" b="1" dirty="0"/>
              <a:t> AC </a:t>
            </a:r>
            <a:r>
              <a:rPr lang="en-US" b="1" dirty="0" err="1"/>
              <a:t>tần</a:t>
            </a:r>
            <a:r>
              <a:rPr lang="en-US" b="1" dirty="0"/>
              <a:t> số </a:t>
            </a:r>
            <a:r>
              <a:rPr lang="en-US" b="1" dirty="0" err="1"/>
              <a:t>cao</a:t>
            </a:r>
            <a:r>
              <a:rPr lang="en-US" b="1" dirty="0"/>
              <a:t> và DC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0ECEBF-2BF7-1442-E5C5-EC529A95007C}"/>
              </a:ext>
            </a:extLst>
          </p:cNvPr>
          <p:cNvSpPr txBox="1"/>
          <p:nvPr/>
        </p:nvSpPr>
        <p:spPr>
          <a:xfrm>
            <a:off x="4998618" y="5196384"/>
            <a:ext cx="3926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Phần 3 : </a:t>
            </a:r>
            <a:r>
              <a:rPr lang="en-US" b="1" dirty="0" err="1"/>
              <a:t>Khuếch</a:t>
            </a:r>
            <a:r>
              <a:rPr lang="en-US" b="1" dirty="0"/>
              <a:t> đại đảo điện áp AC </a:t>
            </a:r>
            <a:r>
              <a:rPr lang="en-US" b="1" dirty="0" err="1"/>
              <a:t>tần</a:t>
            </a:r>
            <a:r>
              <a:rPr lang="en-US" b="1" dirty="0"/>
              <a:t> số thấp, </a:t>
            </a:r>
            <a:r>
              <a:rPr lang="en-US" b="1" dirty="0" err="1"/>
              <a:t>lọc</a:t>
            </a:r>
            <a:r>
              <a:rPr lang="en-US" b="1" dirty="0"/>
              <a:t> bỏ AC </a:t>
            </a:r>
            <a:r>
              <a:rPr lang="en-US" b="1" dirty="0" err="1"/>
              <a:t>tần</a:t>
            </a:r>
            <a:r>
              <a:rPr lang="en-US" b="1" dirty="0"/>
              <a:t> số </a:t>
            </a:r>
            <a:r>
              <a:rPr lang="en-US" b="1" dirty="0" err="1"/>
              <a:t>cao</a:t>
            </a:r>
            <a:endParaRPr lang="en-US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5A023A-5D54-DE8E-44D9-1EFBE282F6D8}"/>
              </a:ext>
            </a:extLst>
          </p:cNvPr>
          <p:cNvCxnSpPr>
            <a:cxnSpLocks/>
          </p:cNvCxnSpPr>
          <p:nvPr/>
        </p:nvCxnSpPr>
        <p:spPr>
          <a:xfrm flipV="1">
            <a:off x="4291365" y="2402958"/>
            <a:ext cx="525184" cy="34662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B758495-46A0-5513-B9F1-9498B774697B}"/>
              </a:ext>
            </a:extLst>
          </p:cNvPr>
          <p:cNvSpPr txBox="1"/>
          <p:nvPr/>
        </p:nvSpPr>
        <p:spPr>
          <a:xfrm>
            <a:off x="2231527" y="6003045"/>
            <a:ext cx="473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Phần 2 : </a:t>
            </a:r>
            <a:r>
              <a:rPr lang="en-US" b="1" dirty="0" err="1"/>
              <a:t>Tụ</a:t>
            </a:r>
            <a:r>
              <a:rPr lang="en-US" b="1" dirty="0"/>
              <a:t> </a:t>
            </a:r>
            <a:r>
              <a:rPr lang="en-US" b="1" dirty="0" err="1"/>
              <a:t>lọc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tín hiệu AC đi qua, </a:t>
            </a:r>
            <a:r>
              <a:rPr lang="en-US" b="1" dirty="0" err="1"/>
              <a:t>chặn</a:t>
            </a:r>
            <a:r>
              <a:rPr lang="en-US" b="1" dirty="0"/>
              <a:t> DC</a:t>
            </a:r>
          </a:p>
        </p:txBody>
      </p:sp>
    </p:spTree>
    <p:extLst>
      <p:ext uri="{BB962C8B-B14F-4D97-AF65-F5344CB8AC3E}">
        <p14:creationId xmlns:p14="http://schemas.microsoft.com/office/powerpoint/2010/main" val="4287132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4E02C0-2E13-8E94-A7E1-FE89AF37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596498-4052-3496-B769-C76457EE1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 đo tín hiệu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A26B73-2E6F-EACB-794E-9AE090BB8D93}"/>
              </a:ext>
            </a:extLst>
          </p:cNvPr>
          <p:cNvSpPr txBox="1"/>
          <p:nvPr/>
        </p:nvSpPr>
        <p:spPr>
          <a:xfrm>
            <a:off x="2965511" y="710752"/>
            <a:ext cx="2985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Các dạng tín hiệu cơ bản (</a:t>
            </a:r>
            <a:r>
              <a:rPr lang="en-US" sz="2000" b="1" dirty="0" err="1"/>
              <a:t>Lý</a:t>
            </a:r>
            <a:r>
              <a:rPr lang="en-US" sz="2000" b="1" dirty="0"/>
              <a:t> thuyết)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94F01E-FED8-41A9-CF76-4C3569B5D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86" y="1358961"/>
            <a:ext cx="2329446" cy="32635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DDFDB8-CF93-A513-0DF6-FC1F0A7A4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921" y="1418638"/>
            <a:ext cx="2456976" cy="32635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BA9FAB-4C26-32DD-BD8D-073BEE4AE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006" y="1418638"/>
            <a:ext cx="2456975" cy="3275967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7AD478C0-E074-13BE-2090-36FDCB005D0D}"/>
              </a:ext>
            </a:extLst>
          </p:cNvPr>
          <p:cNvSpPr/>
          <p:nvPr/>
        </p:nvSpPr>
        <p:spPr>
          <a:xfrm rot="16200000">
            <a:off x="1375859" y="4785255"/>
            <a:ext cx="379083" cy="197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0B29F9E-EE2F-3181-3AE2-6ECA74FFE9EA}"/>
              </a:ext>
            </a:extLst>
          </p:cNvPr>
          <p:cNvSpPr/>
          <p:nvPr/>
        </p:nvSpPr>
        <p:spPr>
          <a:xfrm rot="16200000">
            <a:off x="4268867" y="4772847"/>
            <a:ext cx="379083" cy="197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92F98EA-34CA-C19C-AFAD-87589DED8A75}"/>
              </a:ext>
            </a:extLst>
          </p:cNvPr>
          <p:cNvSpPr/>
          <p:nvPr/>
        </p:nvSpPr>
        <p:spPr>
          <a:xfrm rot="16200000">
            <a:off x="7313651" y="4772847"/>
            <a:ext cx="379083" cy="197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270FCCC-6456-BE65-CF38-DFE8A914BAE3}"/>
              </a:ext>
            </a:extLst>
          </p:cNvPr>
          <p:cNvGrpSpPr/>
          <p:nvPr/>
        </p:nvGrpSpPr>
        <p:grpSpPr>
          <a:xfrm>
            <a:off x="802433" y="5243804"/>
            <a:ext cx="1660849" cy="550506"/>
            <a:chOff x="802433" y="5243804"/>
            <a:chExt cx="1660849" cy="5505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D232FB-51DD-E5F2-25DF-7344438E1066}"/>
                </a:ext>
              </a:extLst>
            </p:cNvPr>
            <p:cNvSpPr txBox="1"/>
            <p:nvPr/>
          </p:nvSpPr>
          <p:spPr>
            <a:xfrm>
              <a:off x="936504" y="5308925"/>
              <a:ext cx="1455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Theo hướng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0143E5C-3089-82F0-E45C-A5494FA47DDC}"/>
                </a:ext>
              </a:extLst>
            </p:cNvPr>
            <p:cNvSpPr/>
            <p:nvPr/>
          </p:nvSpPr>
          <p:spPr>
            <a:xfrm>
              <a:off x="802433" y="5243804"/>
              <a:ext cx="1660849" cy="55050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7E52A8-2627-8D23-E087-1DBA025164AC}"/>
              </a:ext>
            </a:extLst>
          </p:cNvPr>
          <p:cNvGrpSpPr/>
          <p:nvPr/>
        </p:nvGrpSpPr>
        <p:grpSpPr>
          <a:xfrm>
            <a:off x="3627983" y="5243804"/>
            <a:ext cx="1660849" cy="550506"/>
            <a:chOff x="3627983" y="5243804"/>
            <a:chExt cx="1660849" cy="55050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52367CF-AB50-C526-1A80-DCE8BB305875}"/>
                </a:ext>
              </a:extLst>
            </p:cNvPr>
            <p:cNvSpPr/>
            <p:nvPr/>
          </p:nvSpPr>
          <p:spPr>
            <a:xfrm>
              <a:off x="3627983" y="5243804"/>
              <a:ext cx="1660849" cy="55050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4F2F520-6FBF-1907-4E04-4EBC9827B91F}"/>
                </a:ext>
              </a:extLst>
            </p:cNvPr>
            <p:cNvSpPr txBox="1"/>
            <p:nvPr/>
          </p:nvSpPr>
          <p:spPr>
            <a:xfrm>
              <a:off x="3730619" y="5334391"/>
              <a:ext cx="1455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Xa Gần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FB7C0D1-1810-3416-23BB-FA8826736C48}"/>
              </a:ext>
            </a:extLst>
          </p:cNvPr>
          <p:cNvGrpSpPr/>
          <p:nvPr/>
        </p:nvGrpSpPr>
        <p:grpSpPr>
          <a:xfrm>
            <a:off x="6672767" y="5218338"/>
            <a:ext cx="1696793" cy="550506"/>
            <a:chOff x="6672767" y="5218338"/>
            <a:chExt cx="1696793" cy="5505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2D07C09-4D94-1307-EEF9-EF4515F15C59}"/>
                </a:ext>
              </a:extLst>
            </p:cNvPr>
            <p:cNvSpPr/>
            <p:nvPr/>
          </p:nvSpPr>
          <p:spPr>
            <a:xfrm>
              <a:off x="6672767" y="5218338"/>
              <a:ext cx="1660849" cy="55050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BE1B8D-5AE1-7D5A-0492-E27358831628}"/>
                </a:ext>
              </a:extLst>
            </p:cNvPr>
            <p:cNvSpPr txBox="1"/>
            <p:nvPr/>
          </p:nvSpPr>
          <p:spPr>
            <a:xfrm>
              <a:off x="6708712" y="5308925"/>
              <a:ext cx="1660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Nhanh – </a:t>
              </a:r>
              <a:r>
                <a:rPr lang="en-US" dirty="0" err="1"/>
                <a:t>Chậm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7620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4E02C0-2E13-8E94-A7E1-FE89AF37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596498-4052-3496-B769-C76457EE1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 đo tín hiệu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A26B73-2E6F-EACB-794E-9AE090BB8D93}"/>
              </a:ext>
            </a:extLst>
          </p:cNvPr>
          <p:cNvSpPr txBox="1"/>
          <p:nvPr/>
        </p:nvSpPr>
        <p:spPr>
          <a:xfrm>
            <a:off x="2965511" y="710752"/>
            <a:ext cx="2985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Các dạng tín hiệu cơ bản (Thực nghiệm)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6801A-3427-2333-F6F3-2F8FC623E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5167"/>
            <a:ext cx="4889241" cy="1848115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F9AAEAD9-E153-A390-6326-91A072AAFB8E}"/>
              </a:ext>
            </a:extLst>
          </p:cNvPr>
          <p:cNvSpPr/>
          <p:nvPr/>
        </p:nvSpPr>
        <p:spPr>
          <a:xfrm>
            <a:off x="5416015" y="2592566"/>
            <a:ext cx="379083" cy="197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417B7-1F86-B13D-E377-5DB9819202C3}"/>
              </a:ext>
            </a:extLst>
          </p:cNvPr>
          <p:cNvSpPr txBox="1"/>
          <p:nvPr/>
        </p:nvSpPr>
        <p:spPr>
          <a:xfrm>
            <a:off x="5992005" y="2495130"/>
            <a:ext cx="321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Đi từ Trái -&gt; Phải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279DFE-1B5B-4BA8-2359-2F12CDB40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94088"/>
            <a:ext cx="4889241" cy="1883822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79276F9-948E-43B6-FD6D-12F5AB0BB317}"/>
              </a:ext>
            </a:extLst>
          </p:cNvPr>
          <p:cNvSpPr/>
          <p:nvPr/>
        </p:nvSpPr>
        <p:spPr>
          <a:xfrm>
            <a:off x="5416014" y="4838216"/>
            <a:ext cx="379083" cy="197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23E04A-75F7-7103-8B75-64FD2790FB44}"/>
              </a:ext>
            </a:extLst>
          </p:cNvPr>
          <p:cNvSpPr txBox="1"/>
          <p:nvPr/>
        </p:nvSpPr>
        <p:spPr>
          <a:xfrm>
            <a:off x="5951307" y="4774704"/>
            <a:ext cx="2904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Đi từ Phải -&gt; Trái</a:t>
            </a:r>
          </a:p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E5D704-37E5-DA79-A08B-80BED5728054}"/>
              </a:ext>
            </a:extLst>
          </p:cNvPr>
          <p:cNvGrpSpPr/>
          <p:nvPr/>
        </p:nvGrpSpPr>
        <p:grpSpPr>
          <a:xfrm>
            <a:off x="5358625" y="3544330"/>
            <a:ext cx="3597003" cy="732105"/>
            <a:chOff x="802433" y="5243804"/>
            <a:chExt cx="1660849" cy="73210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9D057A-4FC1-36D5-6FCD-B2EFA2050A2B}"/>
                </a:ext>
              </a:extLst>
            </p:cNvPr>
            <p:cNvSpPr txBox="1"/>
            <p:nvPr/>
          </p:nvSpPr>
          <p:spPr>
            <a:xfrm>
              <a:off x="905069" y="5329578"/>
              <a:ext cx="1455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Hướng pick tín hiệu khác nhau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EAB6042-1202-6564-1C88-B84E3332E38E}"/>
                </a:ext>
              </a:extLst>
            </p:cNvPr>
            <p:cNvSpPr/>
            <p:nvPr/>
          </p:nvSpPr>
          <p:spPr>
            <a:xfrm>
              <a:off x="802433" y="5243804"/>
              <a:ext cx="1660849" cy="55050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8463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4E02C0-2E13-8E94-A7E1-FE89AF37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596498-4052-3496-B769-C76457EE1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 đo tín hiệu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A26B73-2E6F-EACB-794E-9AE090BB8D93}"/>
              </a:ext>
            </a:extLst>
          </p:cNvPr>
          <p:cNvSpPr txBox="1"/>
          <p:nvPr/>
        </p:nvSpPr>
        <p:spPr>
          <a:xfrm>
            <a:off x="2965511" y="710752"/>
            <a:ext cx="2985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Các dạng tín hiệu cơ bản (Thực nghiệm) 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9AAEAD9-E153-A390-6326-91A072AAFB8E}"/>
              </a:ext>
            </a:extLst>
          </p:cNvPr>
          <p:cNvSpPr/>
          <p:nvPr/>
        </p:nvSpPr>
        <p:spPr>
          <a:xfrm>
            <a:off x="5115293" y="2102667"/>
            <a:ext cx="379083" cy="197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417B7-1F86-B13D-E377-5DB9819202C3}"/>
              </a:ext>
            </a:extLst>
          </p:cNvPr>
          <p:cNvSpPr txBox="1"/>
          <p:nvPr/>
        </p:nvSpPr>
        <p:spPr>
          <a:xfrm>
            <a:off x="5795097" y="1995807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 chuyển ở xa</a:t>
            </a:r>
          </a:p>
          <a:p>
            <a:pPr algn="ctr"/>
            <a:r>
              <a:rPr lang="en-US" dirty="0"/>
              <a:t>(5m)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79276F9-948E-43B6-FD6D-12F5AB0BB317}"/>
              </a:ext>
            </a:extLst>
          </p:cNvPr>
          <p:cNvSpPr/>
          <p:nvPr/>
        </p:nvSpPr>
        <p:spPr>
          <a:xfrm>
            <a:off x="5117435" y="5342068"/>
            <a:ext cx="379083" cy="197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23E04A-75F7-7103-8B75-64FD2790FB44}"/>
              </a:ext>
            </a:extLst>
          </p:cNvPr>
          <p:cNvSpPr txBox="1"/>
          <p:nvPr/>
        </p:nvSpPr>
        <p:spPr>
          <a:xfrm>
            <a:off x="5795097" y="5256293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 chuyển ở gần</a:t>
            </a:r>
          </a:p>
          <a:p>
            <a:pPr algn="ctr"/>
            <a:r>
              <a:rPr lang="en-US" dirty="0"/>
              <a:t>(1-2 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EAED4-2EC2-3514-0008-4B6B01860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2695"/>
            <a:ext cx="3678654" cy="1479247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337DF7E3-0171-7EC1-96AF-B6FAE1747B8F}"/>
              </a:ext>
            </a:extLst>
          </p:cNvPr>
          <p:cNvSpPr/>
          <p:nvPr/>
        </p:nvSpPr>
        <p:spPr>
          <a:xfrm>
            <a:off x="5117435" y="3623476"/>
            <a:ext cx="379083" cy="197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A0D231-667C-69E3-998C-93239CC83B26}"/>
              </a:ext>
            </a:extLst>
          </p:cNvPr>
          <p:cNvSpPr txBox="1"/>
          <p:nvPr/>
        </p:nvSpPr>
        <p:spPr>
          <a:xfrm>
            <a:off x="5795096" y="3537701"/>
            <a:ext cx="2854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 chuyển ở tầm trung bình</a:t>
            </a:r>
          </a:p>
          <a:p>
            <a:pPr algn="ctr"/>
            <a:r>
              <a:rPr lang="en-US" dirty="0"/>
              <a:t>(~3m)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45A69C-6AE2-BC00-5405-C556702E7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77623"/>
            <a:ext cx="3678654" cy="16960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FCDFD2-2E8F-570D-CF10-9D15640B6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12548"/>
            <a:ext cx="3678654" cy="154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39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4E02C0-2E13-8E94-A7E1-FE89AF37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596498-4052-3496-B769-C76457EE1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 đo tín hiệu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A26B73-2E6F-EACB-794E-9AE090BB8D93}"/>
              </a:ext>
            </a:extLst>
          </p:cNvPr>
          <p:cNvSpPr txBox="1"/>
          <p:nvPr/>
        </p:nvSpPr>
        <p:spPr>
          <a:xfrm>
            <a:off x="2965511" y="710752"/>
            <a:ext cx="2985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Các dạng tín hiệu cơ bản (Thực nghiệm) 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9AAEAD9-E153-A390-6326-91A072AAFB8E}"/>
              </a:ext>
            </a:extLst>
          </p:cNvPr>
          <p:cNvSpPr/>
          <p:nvPr/>
        </p:nvSpPr>
        <p:spPr>
          <a:xfrm>
            <a:off x="5117435" y="2606521"/>
            <a:ext cx="379083" cy="197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417B7-1F86-B13D-E377-5DB9819202C3}"/>
              </a:ext>
            </a:extLst>
          </p:cNvPr>
          <p:cNvSpPr txBox="1"/>
          <p:nvPr/>
        </p:nvSpPr>
        <p:spPr>
          <a:xfrm>
            <a:off x="5795097" y="250717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 chuyển nhanh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79276F9-948E-43B6-FD6D-12F5AB0BB317}"/>
              </a:ext>
            </a:extLst>
          </p:cNvPr>
          <p:cNvSpPr/>
          <p:nvPr/>
        </p:nvSpPr>
        <p:spPr>
          <a:xfrm>
            <a:off x="5117435" y="4838215"/>
            <a:ext cx="379083" cy="197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23E04A-75F7-7103-8B75-64FD2790FB44}"/>
              </a:ext>
            </a:extLst>
          </p:cNvPr>
          <p:cNvSpPr txBox="1"/>
          <p:nvPr/>
        </p:nvSpPr>
        <p:spPr>
          <a:xfrm>
            <a:off x="5795097" y="475244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 chuyển </a:t>
            </a:r>
            <a:r>
              <a:rPr lang="en-US" dirty="0" err="1"/>
              <a:t>chậm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85BC9-DB92-3597-1EA5-9FD9F251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963"/>
            <a:ext cx="4114800" cy="2557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5384A-FA19-90E1-29FB-18B83D5BC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2721"/>
            <a:ext cx="4646010" cy="179810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3E3FC5C-EC13-9E44-2A62-358B22294EF1}"/>
              </a:ext>
            </a:extLst>
          </p:cNvPr>
          <p:cNvGrpSpPr/>
          <p:nvPr/>
        </p:nvGrpSpPr>
        <p:grpSpPr>
          <a:xfrm>
            <a:off x="5306976" y="3562532"/>
            <a:ext cx="2258008" cy="550506"/>
            <a:chOff x="802433" y="5243804"/>
            <a:chExt cx="1660849" cy="5505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838F43-51E8-A35A-2D2A-43083F14420B}"/>
                </a:ext>
              </a:extLst>
            </p:cNvPr>
            <p:cNvSpPr txBox="1"/>
            <p:nvPr/>
          </p:nvSpPr>
          <p:spPr>
            <a:xfrm>
              <a:off x="936504" y="5308925"/>
              <a:ext cx="1455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Độ </a:t>
              </a:r>
              <a:r>
                <a:rPr lang="en-US" dirty="0" err="1"/>
                <a:t>dốc</a:t>
              </a:r>
              <a:r>
                <a:rPr lang="en-US" dirty="0"/>
                <a:t> </a:t>
              </a:r>
              <a:r>
                <a:rPr lang="en-US" dirty="0" err="1"/>
                <a:t>dốc</a:t>
              </a:r>
              <a:r>
                <a:rPr lang="en-US" dirty="0"/>
                <a:t> </a:t>
              </a:r>
              <a:r>
                <a:rPr lang="en-US" dirty="0" err="1"/>
                <a:t>hơn</a:t>
              </a:r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A102D0-8056-C166-5DD8-82358AF9B676}"/>
                </a:ext>
              </a:extLst>
            </p:cNvPr>
            <p:cNvSpPr/>
            <p:nvPr/>
          </p:nvSpPr>
          <p:spPr>
            <a:xfrm>
              <a:off x="802433" y="5243804"/>
              <a:ext cx="1660849" cy="55050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3083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4E02C0-2E13-8E94-A7E1-FE89AF37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596498-4052-3496-B769-C76457EE1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 đo tín hiệu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A26B73-2E6F-EACB-794E-9AE090BB8D93}"/>
              </a:ext>
            </a:extLst>
          </p:cNvPr>
          <p:cNvSpPr txBox="1"/>
          <p:nvPr/>
        </p:nvSpPr>
        <p:spPr>
          <a:xfrm>
            <a:off x="2965511" y="855419"/>
            <a:ext cx="2985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Các dạng tín hiệu </a:t>
            </a:r>
            <a:r>
              <a:rPr lang="en-US" sz="2000" b="1" dirty="0" err="1"/>
              <a:t>đặc</a:t>
            </a:r>
            <a:r>
              <a:rPr lang="en-US" sz="2000" b="1" dirty="0"/>
              <a:t> </a:t>
            </a:r>
            <a:r>
              <a:rPr lang="en-US" sz="2000" b="1" dirty="0" err="1"/>
              <a:t>biệt</a:t>
            </a:r>
            <a:endParaRPr lang="en-US" sz="2000" b="1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9AAEAD9-E153-A390-6326-91A072AAFB8E}"/>
              </a:ext>
            </a:extLst>
          </p:cNvPr>
          <p:cNvSpPr/>
          <p:nvPr/>
        </p:nvSpPr>
        <p:spPr>
          <a:xfrm>
            <a:off x="5117435" y="2606521"/>
            <a:ext cx="379083" cy="197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417B7-1F86-B13D-E377-5DB9819202C3}"/>
              </a:ext>
            </a:extLst>
          </p:cNvPr>
          <p:cNvSpPr txBox="1"/>
          <p:nvPr/>
        </p:nvSpPr>
        <p:spPr>
          <a:xfrm>
            <a:off x="5496518" y="2428884"/>
            <a:ext cx="2985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Bước vào </a:t>
            </a:r>
            <a:r>
              <a:rPr lang="en-US" dirty="0" err="1"/>
              <a:t>rửa</a:t>
            </a:r>
            <a:r>
              <a:rPr lang="en-US" dirty="0"/>
              <a:t> </a:t>
            </a:r>
            <a:r>
              <a:rPr lang="en-US" dirty="0" err="1"/>
              <a:t>tay</a:t>
            </a:r>
            <a:endParaRPr lang="en-US" dirty="0"/>
          </a:p>
          <a:p>
            <a:pPr algn="ctr"/>
            <a:r>
              <a:rPr lang="en-US" dirty="0"/>
              <a:t>(2.5-3m)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79276F9-948E-43B6-FD6D-12F5AB0BB317}"/>
              </a:ext>
            </a:extLst>
          </p:cNvPr>
          <p:cNvSpPr/>
          <p:nvPr/>
        </p:nvSpPr>
        <p:spPr>
          <a:xfrm>
            <a:off x="5117435" y="4838215"/>
            <a:ext cx="379083" cy="197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23E04A-75F7-7103-8B75-64FD2790FB44}"/>
              </a:ext>
            </a:extLst>
          </p:cNvPr>
          <p:cNvSpPr txBox="1"/>
          <p:nvPr/>
        </p:nvSpPr>
        <p:spPr>
          <a:xfrm>
            <a:off x="5795097" y="4752440"/>
            <a:ext cx="248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Quét</a:t>
            </a:r>
            <a:r>
              <a:rPr lang="en-US" dirty="0"/>
              <a:t> nhà nhẹ </a:t>
            </a:r>
            <a:r>
              <a:rPr lang="en-US" dirty="0" err="1"/>
              <a:t>nhàng</a:t>
            </a:r>
            <a:endParaRPr lang="en-US" dirty="0"/>
          </a:p>
          <a:p>
            <a:pPr algn="ctr"/>
            <a:r>
              <a:rPr lang="en-US" dirty="0"/>
              <a:t>(2.5-3m)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3EBF5-13D2-04F2-4217-589168370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0669"/>
            <a:ext cx="4572000" cy="21272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A3B789-30C0-60AF-9170-BED69108E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32" y="4178957"/>
            <a:ext cx="4572001" cy="179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52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4E02C0-2E13-8E94-A7E1-FE89AF37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596498-4052-3496-B769-C76457EE1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 đo tín hiệu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A26B73-2E6F-EACB-794E-9AE090BB8D93}"/>
              </a:ext>
            </a:extLst>
          </p:cNvPr>
          <p:cNvSpPr txBox="1"/>
          <p:nvPr/>
        </p:nvSpPr>
        <p:spPr>
          <a:xfrm>
            <a:off x="2965511" y="855419"/>
            <a:ext cx="2985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Các dạng tín hiệu </a:t>
            </a:r>
            <a:r>
              <a:rPr lang="en-US" sz="2000" b="1" dirty="0" err="1"/>
              <a:t>đặc</a:t>
            </a:r>
            <a:r>
              <a:rPr lang="en-US" sz="2000" b="1" dirty="0"/>
              <a:t> </a:t>
            </a:r>
            <a:r>
              <a:rPr lang="en-US" sz="2000" b="1" dirty="0" err="1"/>
              <a:t>biệt</a:t>
            </a:r>
            <a:endParaRPr 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417B7-1F86-B13D-E377-5DB9819202C3}"/>
              </a:ext>
            </a:extLst>
          </p:cNvPr>
          <p:cNvSpPr txBox="1"/>
          <p:nvPr/>
        </p:nvSpPr>
        <p:spPr>
          <a:xfrm>
            <a:off x="5212739" y="4944406"/>
            <a:ext cx="298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/>
              <a:t>Người che ô đi qua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BF59CA-098A-8D8E-E1C7-6FAA8F4F8181}"/>
              </a:ext>
            </a:extLst>
          </p:cNvPr>
          <p:cNvSpPr txBox="1"/>
          <p:nvPr/>
        </p:nvSpPr>
        <p:spPr>
          <a:xfrm>
            <a:off x="5586472" y="2166244"/>
            <a:ext cx="2985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/>
              <a:t>Đi vào đứng yên 1 lúc rồi đi ra (Nhanh, Chậm)</a:t>
            </a:r>
          </a:p>
          <a:p>
            <a:pPr algn="ctr"/>
            <a:r>
              <a:rPr lang="vi-VN" dirty="0"/>
              <a:t>       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A893AA1-DC49-2298-6864-A3D52342561A}"/>
              </a:ext>
            </a:extLst>
          </p:cNvPr>
          <p:cNvSpPr/>
          <p:nvPr/>
        </p:nvSpPr>
        <p:spPr>
          <a:xfrm>
            <a:off x="4833656" y="2396872"/>
            <a:ext cx="379083" cy="197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E0AD6F9-39B1-0174-222D-777DA2AD5195}"/>
              </a:ext>
            </a:extLst>
          </p:cNvPr>
          <p:cNvSpPr/>
          <p:nvPr/>
        </p:nvSpPr>
        <p:spPr>
          <a:xfrm>
            <a:off x="4833656" y="5030181"/>
            <a:ext cx="379083" cy="197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F14E0-470A-FCF9-C696-8662152BA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3128"/>
            <a:ext cx="4169256" cy="2203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D94E92-AC64-2E42-76F8-CEDEF7BDF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" y="3876019"/>
            <a:ext cx="4453748" cy="23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25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98E0-30FF-4956-A658-42E15A83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797" y="2992266"/>
            <a:ext cx="4383024" cy="2127504"/>
          </a:xfrm>
        </p:spPr>
        <p:txBody>
          <a:bodyPr/>
          <a:lstStyle/>
          <a:p>
            <a:r>
              <a:rPr lang="en-US" dirty="0"/>
              <a:t>NHÓM 1</a:t>
            </a:r>
          </a:p>
        </p:txBody>
      </p:sp>
    </p:spTree>
    <p:extLst>
      <p:ext uri="{BB962C8B-B14F-4D97-AF65-F5344CB8AC3E}">
        <p14:creationId xmlns:p14="http://schemas.microsoft.com/office/powerpoint/2010/main" val="1850899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4E02C0-2E13-8E94-A7E1-FE89AF37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596498-4052-3496-B769-C76457EE1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 đo tín hiệu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A26B73-2E6F-EACB-794E-9AE090BB8D93}"/>
              </a:ext>
            </a:extLst>
          </p:cNvPr>
          <p:cNvSpPr txBox="1"/>
          <p:nvPr/>
        </p:nvSpPr>
        <p:spPr>
          <a:xfrm>
            <a:off x="2965511" y="855419"/>
            <a:ext cx="2985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Các dạng tín hiệu </a:t>
            </a:r>
            <a:r>
              <a:rPr lang="en-US" sz="2000" b="1" dirty="0" err="1"/>
              <a:t>nhiễu</a:t>
            </a:r>
            <a:endParaRPr lang="en-US" sz="2000" b="1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9AAEAD9-E153-A390-6326-91A072AAFB8E}"/>
              </a:ext>
            </a:extLst>
          </p:cNvPr>
          <p:cNvSpPr/>
          <p:nvPr/>
        </p:nvSpPr>
        <p:spPr>
          <a:xfrm>
            <a:off x="5117435" y="2606521"/>
            <a:ext cx="379083" cy="197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417B7-1F86-B13D-E377-5DB9819202C3}"/>
              </a:ext>
            </a:extLst>
          </p:cNvPr>
          <p:cNvSpPr txBox="1"/>
          <p:nvPr/>
        </p:nvSpPr>
        <p:spPr>
          <a:xfrm>
            <a:off x="5795097" y="250717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Rung cây (1-1.5m)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AF52DD-2D2F-AC17-AAFF-729869BD9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7223"/>
            <a:ext cx="4426311" cy="17985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76A67E-DA3D-1A24-6611-2A7E806DE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2032"/>
            <a:ext cx="3565827" cy="2632789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2A62865-CFDE-A4F3-7695-15DD01034ECD}"/>
              </a:ext>
            </a:extLst>
          </p:cNvPr>
          <p:cNvSpPr/>
          <p:nvPr/>
        </p:nvSpPr>
        <p:spPr>
          <a:xfrm>
            <a:off x="4268867" y="4952994"/>
            <a:ext cx="379083" cy="197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0F1146-09F9-CA08-7149-DC6D1934425A}"/>
              </a:ext>
            </a:extLst>
          </p:cNvPr>
          <p:cNvSpPr txBox="1"/>
          <p:nvPr/>
        </p:nvSpPr>
        <p:spPr>
          <a:xfrm>
            <a:off x="4809983" y="4853332"/>
            <a:ext cx="356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Vật</a:t>
            </a:r>
            <a:r>
              <a:rPr lang="en-US" dirty="0"/>
              <a:t> thể lạ bay qua</a:t>
            </a:r>
          </a:p>
          <a:p>
            <a:pPr algn="ctr"/>
            <a:r>
              <a:rPr lang="en-US" dirty="0"/>
              <a:t>(Ở đây là máy bay, 0.5-1.5m)</a:t>
            </a:r>
          </a:p>
        </p:txBody>
      </p:sp>
    </p:spTree>
    <p:extLst>
      <p:ext uri="{BB962C8B-B14F-4D97-AF65-F5344CB8AC3E}">
        <p14:creationId xmlns:p14="http://schemas.microsoft.com/office/powerpoint/2010/main" val="3008586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4E02C0-2E13-8E94-A7E1-FE89AF37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596498-4052-3496-B769-C76457EE1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 đo tín hiệu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A26B73-2E6F-EACB-794E-9AE090BB8D93}"/>
              </a:ext>
            </a:extLst>
          </p:cNvPr>
          <p:cNvSpPr txBox="1"/>
          <p:nvPr/>
        </p:nvSpPr>
        <p:spPr>
          <a:xfrm>
            <a:off x="2965511" y="855419"/>
            <a:ext cx="2985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Lỗi gặp phải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9AAEAD9-E153-A390-6326-91A072AAFB8E}"/>
              </a:ext>
            </a:extLst>
          </p:cNvPr>
          <p:cNvSpPr/>
          <p:nvPr/>
        </p:nvSpPr>
        <p:spPr>
          <a:xfrm>
            <a:off x="678205" y="5316142"/>
            <a:ext cx="379083" cy="197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417B7-1F86-B13D-E377-5DB9819202C3}"/>
              </a:ext>
            </a:extLst>
          </p:cNvPr>
          <p:cNvSpPr txBox="1"/>
          <p:nvPr/>
        </p:nvSpPr>
        <p:spPr>
          <a:xfrm>
            <a:off x="989360" y="5230367"/>
            <a:ext cx="7919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Nhiễu</a:t>
            </a:r>
            <a:r>
              <a:rPr lang="en-US" dirty="0"/>
              <a:t> khoảng 3-4p, tín hiệu pick </a:t>
            </a:r>
            <a:r>
              <a:rPr lang="en-US" dirty="0" err="1"/>
              <a:t>ngẫu</a:t>
            </a:r>
            <a:r>
              <a:rPr lang="en-US" dirty="0"/>
              <a:t> nhiên kể cả không có sự thay đổi về </a:t>
            </a:r>
            <a:r>
              <a:rPr lang="en-US" dirty="0" err="1"/>
              <a:t>nhiệt</a:t>
            </a:r>
            <a:endParaRPr lang="en-US" dirty="0"/>
          </a:p>
          <a:p>
            <a:pPr algn="ctr"/>
            <a:r>
              <a:rPr lang="en-US" dirty="0"/>
              <a:t>(Video2</a:t>
            </a:r>
            <a:r>
              <a:rPr lang="en-US"/>
              <a:t>: 44p40-47p)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14E24F-AF27-2646-FC72-2E436108D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94" y="1802552"/>
            <a:ext cx="6093276" cy="265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24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0F806-626F-600A-8C1A-3EAB8BBE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B6FAAF-3FE5-4626-1B69-5C7CBC814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Khối Machine Learning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02517DB-B185-FF1E-A57A-FBF6D5F56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97" y="841939"/>
            <a:ext cx="1601657" cy="5353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A7D92E-506A-8996-55AB-9F88212C3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590" y="1339739"/>
            <a:ext cx="5399182" cy="333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71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AA68BE-CDB2-FFCF-2A99-14565BD7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7F2438-971A-A7CD-711E-6233DC4F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Khối Machine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283EC-0EE0-B439-451B-D4EFE4521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/>
              <a:t>Bước 1: </a:t>
            </a:r>
            <a:r>
              <a:rPr lang="en-US" sz="2000" i="1">
                <a:latin typeface="Cambria" panose="02040503050406030204" pitchFamily="18" charset="0"/>
                <a:ea typeface="Cambria" panose="02040503050406030204" pitchFamily="18" charset="0"/>
              </a:rPr>
              <a:t>ti, Vi </a:t>
            </a:r>
            <a:r>
              <a:rPr lang="en-US" sz="2000"/>
              <a:t>là thời gian, giá trị điện áp tức thời tại thời điểm i </a:t>
            </a:r>
          </a:p>
          <a:p>
            <a:r>
              <a:rPr lang="en-US" sz="2000"/>
              <a:t>Bước 2: Để huấn luyện mô hình, định nghĩa data frame (Fx)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Bước 3: Trích xuất các feature f1, f2, … của các data frame Fx </a:t>
            </a:r>
            <a:r>
              <a:rPr lang="en-US" sz="2000">
                <a:sym typeface="Wingdings" panose="05000000000000000000" pitchFamily="2" charset="2"/>
              </a:rPr>
              <a:t> vecto hóa các feature</a:t>
            </a:r>
          </a:p>
          <a:p>
            <a:r>
              <a:rPr lang="en-US" sz="2000">
                <a:sym typeface="Wingdings" panose="05000000000000000000" pitchFamily="2" charset="2"/>
              </a:rPr>
              <a:t>Bước 4: Thu thập và gán nhãn các Data frame (label 0: không có người, labels 1: có người chuyển động)</a:t>
            </a:r>
          </a:p>
          <a:p>
            <a:r>
              <a:rPr lang="en-US" sz="2000">
                <a:sym typeface="Wingdings" panose="05000000000000000000" pitchFamily="2" charset="2"/>
              </a:rPr>
              <a:t>Bước 5: Chia tập dữ liệu thành tập train và test. Và thực hiện huấn luyện mô hình</a:t>
            </a:r>
          </a:p>
          <a:p>
            <a:endParaRPr lang="en-US" sz="2200"/>
          </a:p>
          <a:p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49D5D-AE25-0A93-D8CA-5AD094AF1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959" y="1750285"/>
            <a:ext cx="3947294" cy="243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90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8941E9-59CF-7DC6-6469-64A2834C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A2061-B958-C6AD-AB5A-37D323EA5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Khối Machine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888CE-EE95-83D6-F56C-F4BF1FDE73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/>
              <a:t>Bước 6: Kiểm tra, đánh giá mô hình</a:t>
            </a:r>
          </a:p>
        </p:txBody>
      </p:sp>
    </p:spTree>
    <p:extLst>
      <p:ext uri="{BB962C8B-B14F-4D97-AF65-F5344CB8AC3E}">
        <p14:creationId xmlns:p14="http://schemas.microsoft.com/office/powerpoint/2010/main" val="461327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Tổng kết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12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2" y="317038"/>
            <a:ext cx="2576374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Đề tài 1</a:t>
            </a:r>
          </a:p>
          <a:p>
            <a:endParaRPr lang="en-US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86CC13E-61C2-4C66-8CF3-E324BBA5D7E1}"/>
              </a:ext>
            </a:extLst>
          </p:cNvPr>
          <p:cNvSpPr txBox="1">
            <a:spLocks/>
          </p:cNvSpPr>
          <p:nvPr/>
        </p:nvSpPr>
        <p:spPr>
          <a:xfrm>
            <a:off x="413012" y="3429000"/>
            <a:ext cx="5360771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Cảm biến phát </a:t>
            </a:r>
            <a:r>
              <a:rPr lang="en-US" sz="2800" b="0" dirty="0" err="1"/>
              <a:t>hiện</a:t>
            </a:r>
            <a:r>
              <a:rPr lang="en-US" sz="2800" b="0" dirty="0"/>
              <a:t> chuyển động PIR thông </a:t>
            </a:r>
            <a:r>
              <a:rPr lang="en-US" sz="2800" b="0" dirty="0" err="1"/>
              <a:t>minh</a:t>
            </a:r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FBBD03-DACB-49F7-8B5C-77C3A8F32817}"/>
              </a:ext>
            </a:extLst>
          </p:cNvPr>
          <p:cNvSpPr txBox="1"/>
          <p:nvPr/>
        </p:nvSpPr>
        <p:spPr>
          <a:xfrm>
            <a:off x="2545049" y="609204"/>
            <a:ext cx="451892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15"/>
            <a:r>
              <a:rPr lang="en-US" altLang="ko-KR" sz="3000" b="1" dirty="0">
                <a:solidFill>
                  <a:srgbClr val="C00000"/>
                </a:solidFill>
                <a:latin typeface="Arial"/>
                <a:cs typeface="Arial" pitchFamily="34" charset="0"/>
              </a:rPr>
              <a:t>Danh sách thành viên</a:t>
            </a:r>
            <a:endParaRPr lang="ko-KR" altLang="en-US" sz="3000" b="1" dirty="0">
              <a:solidFill>
                <a:srgbClr val="C00000"/>
              </a:solidFill>
              <a:latin typeface="Arial"/>
              <a:cs typeface="Arial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 contras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40546">
            <a:off x="-1662704" y="5236255"/>
            <a:ext cx="3858512" cy="385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629" y="427300"/>
            <a:ext cx="1115257" cy="111525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872" y="4756692"/>
            <a:ext cx="1115257" cy="111525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9358">
            <a:off x="5764347" y="6441483"/>
            <a:ext cx="1131570" cy="113157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BA31F6B8-1122-4171-89FA-590B6801C0D2}"/>
              </a:ext>
            </a:extLst>
          </p:cNvPr>
          <p:cNvSpPr/>
          <p:nvPr/>
        </p:nvSpPr>
        <p:spPr>
          <a:xfrm>
            <a:off x="834802" y="2416825"/>
            <a:ext cx="928511" cy="900118"/>
          </a:xfrm>
          <a:prstGeom prst="ellipse">
            <a:avLst/>
          </a:prstGeom>
          <a:blipFill dpi="0" rotWithShape="1">
            <a:blip r:embed="rId6"/>
            <a:srcRect/>
            <a:stretch>
              <a:fillRect l="-16000" r="-3000" b="-3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C9B836-6949-4FB5-88DB-1B1C6133D88B}"/>
              </a:ext>
            </a:extLst>
          </p:cNvPr>
          <p:cNvSpPr/>
          <p:nvPr/>
        </p:nvSpPr>
        <p:spPr>
          <a:xfrm>
            <a:off x="3031728" y="2416825"/>
            <a:ext cx="928511" cy="900118"/>
          </a:xfrm>
          <a:prstGeom prst="ellipse">
            <a:avLst/>
          </a:prstGeom>
          <a:blipFill dpi="0" rotWithShape="1">
            <a:blip r:embed="rId7"/>
            <a:srcRect/>
            <a:stretch>
              <a:fillRect l="-41000" t="-13000" r="-59000" b="-3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D259548-2532-4D28-BA59-C43EE8E242AD}"/>
              </a:ext>
            </a:extLst>
          </p:cNvPr>
          <p:cNvSpPr/>
          <p:nvPr/>
        </p:nvSpPr>
        <p:spPr>
          <a:xfrm>
            <a:off x="5206456" y="2416825"/>
            <a:ext cx="928511" cy="900118"/>
          </a:xfrm>
          <a:prstGeom prst="ellipse">
            <a:avLst/>
          </a:prstGeom>
          <a:blipFill dpi="0" rotWithShape="1">
            <a:blip r:embed="rId8"/>
            <a:srcRect/>
            <a:stretch>
              <a:fillRect l="-132000" t="-34000" r="-119000" b="-11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08FFA9A-839D-4880-B65E-EF11C111753C}"/>
              </a:ext>
            </a:extLst>
          </p:cNvPr>
          <p:cNvSpPr/>
          <p:nvPr/>
        </p:nvSpPr>
        <p:spPr>
          <a:xfrm>
            <a:off x="7486705" y="2416825"/>
            <a:ext cx="928511" cy="900118"/>
          </a:xfrm>
          <a:prstGeom prst="ellipse">
            <a:avLst/>
          </a:prstGeom>
          <a:blipFill dpi="0" rotWithShape="1">
            <a:blip r:embed="rId9"/>
            <a:srcRect/>
            <a:stretch>
              <a:fillRect t="-4000" r="-32000" b="-2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03DDDC-EE13-4225-93DB-96F063EA70E9}"/>
              </a:ext>
            </a:extLst>
          </p:cNvPr>
          <p:cNvSpPr txBox="1"/>
          <p:nvPr/>
        </p:nvSpPr>
        <p:spPr>
          <a:xfrm>
            <a:off x="4229869" y="3735408"/>
            <a:ext cx="2881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tx2">
                    <a:lumMod val="50000"/>
                  </a:schemeClr>
                </a:solidFill>
                <a:latin typeface="+mj-lt"/>
              </a:rPr>
              <a:t>Nguyễn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 Trọng Thông</a:t>
            </a:r>
          </a:p>
          <a:p>
            <a:pPr algn="ctr"/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K63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70BB77-575C-4EE4-9D29-3A8D48CB303C}"/>
              </a:ext>
            </a:extLst>
          </p:cNvPr>
          <p:cNvSpPr txBox="1"/>
          <p:nvPr/>
        </p:nvSpPr>
        <p:spPr>
          <a:xfrm>
            <a:off x="-141785" y="3735408"/>
            <a:ext cx="2881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tx2">
                    <a:lumMod val="50000"/>
                  </a:schemeClr>
                </a:solidFill>
                <a:latin typeface="+mj-lt"/>
              </a:rPr>
              <a:t>Nguyễn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2">
                    <a:lumMod val="50000"/>
                  </a:schemeClr>
                </a:solidFill>
                <a:latin typeface="+mj-lt"/>
              </a:rPr>
              <a:t>Tiến</a:t>
            </a:r>
            <a:r>
              <a:rPr lang="en-US" sz="1600" b="1">
                <a:solidFill>
                  <a:schemeClr val="tx2">
                    <a:lumMod val="50000"/>
                  </a:schemeClr>
                </a:solidFill>
                <a:latin typeface="+mj-lt"/>
              </a:rPr>
              <a:t> Thành</a:t>
            </a:r>
            <a:endParaRPr lang="en-US" sz="1600" b="1" dirty="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K64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CEBCF1-E08A-42D0-8883-A16E484E859C}"/>
              </a:ext>
            </a:extLst>
          </p:cNvPr>
          <p:cNvSpPr txBox="1"/>
          <p:nvPr/>
        </p:nvSpPr>
        <p:spPr>
          <a:xfrm>
            <a:off x="2035162" y="3735408"/>
            <a:ext cx="2881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Lê Thành Long</a:t>
            </a:r>
          </a:p>
          <a:p>
            <a:pPr algn="ctr"/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K63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A9C779-920C-4091-AFD2-F27251D81537}"/>
              </a:ext>
            </a:extLst>
          </p:cNvPr>
          <p:cNvSpPr txBox="1"/>
          <p:nvPr/>
        </p:nvSpPr>
        <p:spPr>
          <a:xfrm>
            <a:off x="6510119" y="3735408"/>
            <a:ext cx="2881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Đồng Xuân Hiển</a:t>
            </a:r>
          </a:p>
          <a:p>
            <a:pPr algn="ctr"/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K64</a:t>
            </a:r>
          </a:p>
        </p:txBody>
      </p:sp>
    </p:spTree>
    <p:extLst>
      <p:ext uri="{BB962C8B-B14F-4D97-AF65-F5344CB8AC3E}">
        <p14:creationId xmlns:p14="http://schemas.microsoft.com/office/powerpoint/2010/main" val="843638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7E9E6AE-ACF5-4E59-B597-1F36A2AD2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</p:spPr>
        <p:txBody>
          <a:bodyPr/>
          <a:lstStyle/>
          <a:p>
            <a:r>
              <a:rPr lang="en-US" dirty="0"/>
              <a:t>Bài toán đặt </a:t>
            </a:r>
            <a:r>
              <a:rPr lang="en-US" dirty="0" err="1"/>
              <a:t>ra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B7188-32E3-4F79-8301-0B173C8A2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27" y="1291100"/>
            <a:ext cx="6997746" cy="399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58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7E9E6AE-ACF5-4E59-B597-1F36A2AD2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</p:spPr>
        <p:txBody>
          <a:bodyPr/>
          <a:lstStyle/>
          <a:p>
            <a:r>
              <a:rPr lang="en-US" dirty="0"/>
              <a:t>Bài toán đặt </a:t>
            </a:r>
            <a:r>
              <a:rPr lang="en-US" dirty="0" err="1"/>
              <a:t>ra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E62AC3-75FF-46B9-9D6F-F62ACC24C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2818583"/>
            <a:ext cx="1414730" cy="12208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380878-7918-45D2-B3FF-1095E6AFA6BA}"/>
              </a:ext>
            </a:extLst>
          </p:cNvPr>
          <p:cNvCxnSpPr>
            <a:cxnSpLocks/>
          </p:cNvCxnSpPr>
          <p:nvPr/>
        </p:nvCxnSpPr>
        <p:spPr>
          <a:xfrm flipV="1">
            <a:off x="1907177" y="1660124"/>
            <a:ext cx="888274" cy="10308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CC60DE-331A-44EB-9410-BC970C8076E6}"/>
              </a:ext>
            </a:extLst>
          </p:cNvPr>
          <p:cNvSpPr txBox="1"/>
          <p:nvPr/>
        </p:nvSpPr>
        <p:spPr>
          <a:xfrm>
            <a:off x="2795451" y="1379510"/>
            <a:ext cx="368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Không tối </a:t>
            </a:r>
            <a:r>
              <a:rPr lang="en-US" sz="2000" dirty="0" err="1"/>
              <a:t>ưu</a:t>
            </a:r>
            <a:r>
              <a:rPr lang="en-US" sz="2000" dirty="0"/>
              <a:t> về mặt điện </a:t>
            </a:r>
            <a:r>
              <a:rPr lang="en-US" sz="2000" dirty="0" err="1"/>
              <a:t>năng</a:t>
            </a:r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AA3334-C04C-4A66-ACF9-B2E8FD30C0AA}"/>
              </a:ext>
            </a:extLst>
          </p:cNvPr>
          <p:cNvCxnSpPr>
            <a:cxnSpLocks/>
          </p:cNvCxnSpPr>
          <p:nvPr/>
        </p:nvCxnSpPr>
        <p:spPr>
          <a:xfrm flipV="1">
            <a:off x="1907177" y="3332930"/>
            <a:ext cx="888274" cy="52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B7445F2-4E08-47E3-A9D9-A2034CCEB1C0}"/>
              </a:ext>
            </a:extLst>
          </p:cNvPr>
          <p:cNvSpPr txBox="1"/>
          <p:nvPr/>
        </p:nvSpPr>
        <p:spPr>
          <a:xfrm>
            <a:off x="2795450" y="3132875"/>
            <a:ext cx="368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Nhận diện </a:t>
            </a:r>
            <a:r>
              <a:rPr lang="en-US" sz="2000" dirty="0" err="1"/>
              <a:t>sai</a:t>
            </a:r>
            <a:endParaRPr lang="en-US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2662AB-43CB-44B6-9330-EE736063FBF5}"/>
              </a:ext>
            </a:extLst>
          </p:cNvPr>
          <p:cNvCxnSpPr>
            <a:cxnSpLocks/>
          </p:cNvCxnSpPr>
          <p:nvPr/>
        </p:nvCxnSpPr>
        <p:spPr>
          <a:xfrm>
            <a:off x="1907177" y="4039416"/>
            <a:ext cx="888274" cy="754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F3C113-0949-4A47-8055-088953DA7532}"/>
              </a:ext>
            </a:extLst>
          </p:cNvPr>
          <p:cNvSpPr txBox="1"/>
          <p:nvPr/>
        </p:nvSpPr>
        <p:spPr>
          <a:xfrm>
            <a:off x="2795450" y="4593887"/>
            <a:ext cx="5611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Chưa có sự </a:t>
            </a:r>
            <a:r>
              <a:rPr lang="en-US" sz="2000" dirty="0" err="1"/>
              <a:t>linh</a:t>
            </a:r>
            <a:r>
              <a:rPr lang="en-US" sz="2000" dirty="0"/>
              <a:t> </a:t>
            </a:r>
            <a:r>
              <a:rPr lang="en-US" sz="2000" dirty="0" err="1"/>
              <a:t>hoạt</a:t>
            </a:r>
            <a:r>
              <a:rPr lang="en-US" sz="2000" dirty="0"/>
              <a:t> với từng điều </a:t>
            </a:r>
            <a:r>
              <a:rPr lang="en-US" sz="2000" dirty="0" err="1"/>
              <a:t>kiện</a:t>
            </a:r>
            <a:r>
              <a:rPr lang="en-US" sz="2000" dirty="0"/>
              <a:t> môi trường</a:t>
            </a:r>
          </a:p>
        </p:txBody>
      </p:sp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3FAD53-1682-4EF4-8908-5036DC506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</p:spPr>
        <p:txBody>
          <a:bodyPr/>
          <a:lstStyle/>
          <a:p>
            <a:r>
              <a:rPr lang="en-US"/>
              <a:t>Giải pháp</a:t>
            </a:r>
            <a:endParaRPr lang="en-US" dirty="0"/>
          </a:p>
        </p:txBody>
      </p:sp>
      <p:pic>
        <p:nvPicPr>
          <p:cNvPr id="2054" name="Picture 6" descr="Machine Learning Icon in Two Color Design. Red and Black Style Elements  from Machine Learning Icons Collection. Creative Stock Vector -  Illustration of machine, black: 144659464">
            <a:extLst>
              <a:ext uri="{FF2B5EF4-FFF2-40B4-BE49-F238E27FC236}">
                <a16:creationId xmlns:a16="http://schemas.microsoft.com/office/drawing/2014/main" id="{13AFF5DE-B079-4E7A-9A30-1FF93D7FA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02" y="681553"/>
            <a:ext cx="2452827" cy="245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3.3 V / 5 V IO CAN Transceivers | NXP Semiconductors">
            <a:extLst>
              <a:ext uri="{FF2B5EF4-FFF2-40B4-BE49-F238E27FC236}">
                <a16:creationId xmlns:a16="http://schemas.microsoft.com/office/drawing/2014/main" id="{CE30ABA4-073A-4159-8A91-A57259EA6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873" y="1134806"/>
            <a:ext cx="1756009" cy="175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628C15-C6D0-4871-98DF-8BA0610A535C}"/>
              </a:ext>
            </a:extLst>
          </p:cNvPr>
          <p:cNvCxnSpPr>
            <a:cxnSpLocks/>
          </p:cNvCxnSpPr>
          <p:nvPr/>
        </p:nvCxnSpPr>
        <p:spPr>
          <a:xfrm flipV="1">
            <a:off x="3905107" y="1907966"/>
            <a:ext cx="109719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Graphic 10" descr="Badge Tick1 with solid fill">
            <a:extLst>
              <a:ext uri="{FF2B5EF4-FFF2-40B4-BE49-F238E27FC236}">
                <a16:creationId xmlns:a16="http://schemas.microsoft.com/office/drawing/2014/main" id="{DA446879-7A8E-475E-AB73-DE8DA3589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083" y="3893428"/>
            <a:ext cx="317220" cy="3172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46B935-F9E7-45AA-8D65-A279D7239313}"/>
              </a:ext>
            </a:extLst>
          </p:cNvPr>
          <p:cNvSpPr txBox="1"/>
          <p:nvPr/>
        </p:nvSpPr>
        <p:spPr>
          <a:xfrm>
            <a:off x="1226413" y="3821205"/>
            <a:ext cx="3399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Thu </a:t>
            </a:r>
            <a:r>
              <a:rPr lang="en-US" sz="2400" dirty="0" err="1"/>
              <a:t>thập</a:t>
            </a:r>
            <a:r>
              <a:rPr lang="en-US" sz="2400" dirty="0"/>
              <a:t> cơ </a:t>
            </a:r>
            <a:r>
              <a:rPr lang="en-US" sz="2400" dirty="0" err="1"/>
              <a:t>sở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endParaRPr lang="en-US" sz="2400" dirty="0"/>
          </a:p>
        </p:txBody>
      </p:sp>
      <p:pic>
        <p:nvPicPr>
          <p:cNvPr id="20" name="Graphic 19" descr="Badge Tick1 with solid fill">
            <a:extLst>
              <a:ext uri="{FF2B5EF4-FFF2-40B4-BE49-F238E27FC236}">
                <a16:creationId xmlns:a16="http://schemas.microsoft.com/office/drawing/2014/main" id="{631A4B70-F120-40E5-B825-21DC868A0D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082" y="4603160"/>
            <a:ext cx="317220" cy="3172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B0F0B5E-0C54-40C6-9DD2-E99D1627599F}"/>
              </a:ext>
            </a:extLst>
          </p:cNvPr>
          <p:cNvSpPr txBox="1"/>
          <p:nvPr/>
        </p:nvSpPr>
        <p:spPr>
          <a:xfrm>
            <a:off x="1226413" y="4530937"/>
            <a:ext cx="3399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Phân</a:t>
            </a:r>
            <a:r>
              <a:rPr lang="en-US" sz="2400" dirty="0"/>
              <a:t> tích tín hiệu</a:t>
            </a:r>
          </a:p>
        </p:txBody>
      </p:sp>
      <p:pic>
        <p:nvPicPr>
          <p:cNvPr id="22" name="Graphic 21" descr="Badge Tick1 with solid fill">
            <a:extLst>
              <a:ext uri="{FF2B5EF4-FFF2-40B4-BE49-F238E27FC236}">
                <a16:creationId xmlns:a16="http://schemas.microsoft.com/office/drawing/2014/main" id="{41AC6FF2-9D1C-4EA8-8CC6-C185E6CC9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082" y="5312892"/>
            <a:ext cx="317220" cy="3172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09DF145-A862-4BBA-A214-D1F8A1562DFE}"/>
              </a:ext>
            </a:extLst>
          </p:cNvPr>
          <p:cNvSpPr txBox="1"/>
          <p:nvPr/>
        </p:nvSpPr>
        <p:spPr>
          <a:xfrm>
            <a:off x="1226413" y="5226500"/>
            <a:ext cx="6855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Thuật toán </a:t>
            </a:r>
            <a:r>
              <a:rPr lang="en-US" sz="2400" dirty="0" err="1"/>
              <a:t>phân</a:t>
            </a:r>
            <a:r>
              <a:rPr lang="en-US" sz="2400" dirty="0"/>
              <a:t> lớp tín hiệu dựa trên Deep </a:t>
            </a:r>
            <a:r>
              <a:rPr lang="en-US" sz="2400" dirty="0" err="1"/>
              <a:t>Learing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5519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E44241-2DAF-47F3-AB4F-17F4E6C4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7722A5-7461-47C7-AF5D-60603C6C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tiêu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61526-1A31-4B9A-B9BD-03BE11F17D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4162" y="1164874"/>
            <a:ext cx="6972674" cy="120180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Thông </a:t>
            </a:r>
            <a:r>
              <a:rPr lang="en-US" sz="2400" dirty="0" err="1">
                <a:latin typeface="+mn-lt"/>
              </a:rPr>
              <a:t>minh</a:t>
            </a:r>
            <a:r>
              <a:rPr lang="en-US" sz="2400" dirty="0">
                <a:latin typeface="+mn-lt"/>
              </a:rPr>
              <a:t> hóa “</a:t>
            </a:r>
            <a:r>
              <a:rPr lang="en-US" sz="2400" dirty="0" err="1">
                <a:latin typeface="+mn-lt"/>
              </a:rPr>
              <a:t>Ngưỡng</a:t>
            </a:r>
            <a:r>
              <a:rPr lang="en-US" sz="2400" dirty="0">
                <a:latin typeface="+mn-lt"/>
              </a:rPr>
              <a:t> tín hiệu” hoặc “Khoảng thời </a:t>
            </a:r>
            <a:r>
              <a:rPr lang="en-US" sz="2400" dirty="0" err="1">
                <a:latin typeface="+mn-lt"/>
              </a:rPr>
              <a:t>gian</a:t>
            </a:r>
            <a:r>
              <a:rPr lang="en-US" sz="2400" dirty="0">
                <a:latin typeface="+mn-lt"/>
              </a:rPr>
              <a:t> t” điều chỉnh được </a:t>
            </a:r>
            <a:r>
              <a:rPr lang="en-US" sz="2400" dirty="0" err="1">
                <a:latin typeface="+mn-lt"/>
              </a:rPr>
              <a:t>theo</a:t>
            </a:r>
            <a:r>
              <a:rPr lang="en-US" sz="2400" dirty="0">
                <a:latin typeface="+mn-lt"/>
              </a:rPr>
              <a:t> môi trường</a:t>
            </a:r>
          </a:p>
        </p:txBody>
      </p:sp>
      <p:pic>
        <p:nvPicPr>
          <p:cNvPr id="5" name="Graphic 4" descr="Badge Tick1 with solid fill">
            <a:extLst>
              <a:ext uri="{FF2B5EF4-FFF2-40B4-BE49-F238E27FC236}">
                <a16:creationId xmlns:a16="http://schemas.microsoft.com/office/drawing/2014/main" id="{AEACA6C8-2380-404D-9170-47C9B40A5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944" y="1299344"/>
            <a:ext cx="317220" cy="31722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31B74DD-72FA-44E1-9567-9B4E1BE27849}"/>
              </a:ext>
            </a:extLst>
          </p:cNvPr>
          <p:cNvSpPr txBox="1">
            <a:spLocks/>
          </p:cNvSpPr>
          <p:nvPr/>
        </p:nvSpPr>
        <p:spPr>
          <a:xfrm>
            <a:off x="1324162" y="2694636"/>
            <a:ext cx="6972674" cy="6131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>
                <a:latin typeface="+mn-lt"/>
              </a:rPr>
              <a:t>Phân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biệt</a:t>
            </a:r>
            <a:r>
              <a:rPr lang="en-US" sz="2400" dirty="0">
                <a:latin typeface="+mn-lt"/>
              </a:rPr>
              <a:t> được “Tín hiệu </a:t>
            </a:r>
            <a:r>
              <a:rPr lang="en-US" sz="2400" dirty="0" err="1">
                <a:latin typeface="+mn-lt"/>
              </a:rPr>
              <a:t>nhiễu</a:t>
            </a:r>
            <a:r>
              <a:rPr lang="en-US" sz="2400" dirty="0">
                <a:latin typeface="+mn-lt"/>
              </a:rPr>
              <a:t>” và “Tín hiệu có </a:t>
            </a:r>
            <a:r>
              <a:rPr lang="en-US" sz="2400" dirty="0" err="1">
                <a:latin typeface="+mn-lt"/>
              </a:rPr>
              <a:t>ích</a:t>
            </a:r>
            <a:r>
              <a:rPr lang="en-US" sz="2400" dirty="0">
                <a:latin typeface="+mn-lt"/>
              </a:rPr>
              <a:t>”</a:t>
            </a:r>
          </a:p>
        </p:txBody>
      </p:sp>
      <p:pic>
        <p:nvPicPr>
          <p:cNvPr id="7" name="Graphic 6" descr="Badge Tick1 with solid fill">
            <a:extLst>
              <a:ext uri="{FF2B5EF4-FFF2-40B4-BE49-F238E27FC236}">
                <a16:creationId xmlns:a16="http://schemas.microsoft.com/office/drawing/2014/main" id="{10712CB4-01D2-41DA-91BD-E7559F996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944" y="2716472"/>
            <a:ext cx="317220" cy="317220"/>
          </a:xfrm>
          <a:prstGeom prst="rect">
            <a:avLst/>
          </a:prstGeom>
        </p:spPr>
      </p:pic>
      <p:pic>
        <p:nvPicPr>
          <p:cNvPr id="8" name="Graphic 7" descr="Badge Tick1 with solid fill">
            <a:extLst>
              <a:ext uri="{FF2B5EF4-FFF2-40B4-BE49-F238E27FC236}">
                <a16:creationId xmlns:a16="http://schemas.microsoft.com/office/drawing/2014/main" id="{E33AEF87-9F6F-484D-9476-14A857E54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251" y="3961294"/>
            <a:ext cx="317220" cy="317220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CC1779C-CD89-4163-B393-1B6FBFEF1846}"/>
              </a:ext>
            </a:extLst>
          </p:cNvPr>
          <p:cNvSpPr txBox="1">
            <a:spLocks/>
          </p:cNvSpPr>
          <p:nvPr/>
        </p:nvSpPr>
        <p:spPr>
          <a:xfrm>
            <a:off x="1324162" y="3856269"/>
            <a:ext cx="6972674" cy="6131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trình chạy trên được tài </a:t>
            </a:r>
            <a:r>
              <a:rPr lang="en-US" sz="2400" dirty="0" err="1">
                <a:latin typeface="+mn-lt"/>
              </a:rPr>
              <a:t>nguyên</a:t>
            </a:r>
            <a:r>
              <a:rPr lang="en-US" sz="2400" dirty="0">
                <a:latin typeface="+mn-lt"/>
              </a:rPr>
              <a:t> hạn chế</a:t>
            </a:r>
          </a:p>
        </p:txBody>
      </p:sp>
    </p:spTree>
    <p:extLst>
      <p:ext uri="{BB962C8B-B14F-4D97-AF65-F5344CB8AC3E}">
        <p14:creationId xmlns:p14="http://schemas.microsoft.com/office/powerpoint/2010/main" val="4075309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A84E77-DD5B-4E82-A963-DF5CC97FB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C76F63-C7ED-4D6F-835A-D5B2EEE2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Các sản phẩm liên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E3FB6-2A42-417F-B920-496E04A655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000" b="1" i="0"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Indoor Air Quality Analysis Using Deep Learning with Sensor Data</a:t>
            </a:r>
          </a:p>
          <a:p>
            <a:pPr marL="0" indent="0">
              <a:buNone/>
            </a:pPr>
            <a:r>
              <a:rPr lang="en-US" sz="1200">
                <a:hlinkClick r:id="rId2"/>
              </a:rPr>
              <a:t>Sensors | Free Full-Text | Indoor Air Quality Analysis Using Deep Learning with Sensor Data (mdpi.com)</a:t>
            </a:r>
            <a:endParaRPr lang="en-US" sz="1200"/>
          </a:p>
          <a:p>
            <a:pPr marL="0" indent="0">
              <a:buNone/>
            </a:pPr>
            <a:endParaRPr lang="en-US" sz="1200"/>
          </a:p>
          <a:p>
            <a:r>
              <a:rPr lang="en-US" sz="1000" b="1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Design of a Wearable Wireless Multi-Sensor Monitoring System and Application for Activity Recognition Using Deep Learning</a:t>
            </a:r>
            <a:endParaRPr lang="en-US" sz="1200"/>
          </a:p>
          <a:p>
            <a:pPr marL="0" indent="0">
              <a:buNone/>
            </a:pPr>
            <a:r>
              <a:rPr lang="en-US" sz="1200">
                <a:hlinkClick r:id="rId3"/>
              </a:rPr>
              <a:t>Design of a Wearable Wireless Multi-Sensor Monitoring System and Application for Activity Recognition Using Deep Learning | IEEE Journals &amp; Magazine | IEEE Xplore</a:t>
            </a:r>
            <a:endParaRPr lang="en-US" sz="1200"/>
          </a:p>
          <a:p>
            <a:r>
              <a:rPr lang="en-US" sz="1000" b="1"/>
              <a:t>The Analysis of a Microwave Sensor Signal for Detecting a Kick Gesture</a:t>
            </a:r>
            <a:endParaRPr lang="en-US" sz="1200" b="1"/>
          </a:p>
          <a:p>
            <a:pPr marL="0" indent="0">
              <a:buNone/>
            </a:pPr>
            <a:r>
              <a:rPr lang="en-US" sz="1000">
                <a:hlinkClick r:id="rId4"/>
              </a:rPr>
              <a:t>Sci-Hub | The Analysis of a Microwave Sensor Signal for Detecting a Kick Gesture. 2018 International Conference on Engineering, Applied Sciences, and Technology (ICEAST) | 10.1109/ICEAST.2018.8434455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23927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438</TotalTime>
  <Words>1477</Words>
  <Application>Microsoft Office PowerPoint</Application>
  <PresentationFormat>On-screen Show (4:3)</PresentationFormat>
  <Paragraphs>158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Cambria</vt:lpstr>
      <vt:lpstr>Lato</vt:lpstr>
      <vt:lpstr>TimesNewRomanPS-BoldMT</vt:lpstr>
      <vt:lpstr>TimesNewRomanPSMT</vt:lpstr>
      <vt:lpstr>Office Theme</vt:lpstr>
      <vt:lpstr>2_Contents Slide Master</vt:lpstr>
      <vt:lpstr>PowerPoint Presentation</vt:lpstr>
      <vt:lpstr>NHÓM 1</vt:lpstr>
      <vt:lpstr>PowerPoint Presentation</vt:lpstr>
      <vt:lpstr>PowerPoint Presentation</vt:lpstr>
      <vt:lpstr>Bài toán đặt ra</vt:lpstr>
      <vt:lpstr>Bài toán đặt ra</vt:lpstr>
      <vt:lpstr>Giải pháp</vt:lpstr>
      <vt:lpstr>Mục tiêu</vt:lpstr>
      <vt:lpstr>Các sản phẩm liên quan</vt:lpstr>
      <vt:lpstr>Một số bài báo khoa học liên quan</vt:lpstr>
      <vt:lpstr>Cấu trúc của hệ thống</vt:lpstr>
      <vt:lpstr>Khối mạch xử lí tín hiệu</vt:lpstr>
      <vt:lpstr>Khối mạch xử lí tín hiệu</vt:lpstr>
      <vt:lpstr>Kết quả đo tín hiệu</vt:lpstr>
      <vt:lpstr>Kết quả đo tín hiệu</vt:lpstr>
      <vt:lpstr>Kết quả đo tín hiệu</vt:lpstr>
      <vt:lpstr>Kết quả đo tín hiệu</vt:lpstr>
      <vt:lpstr>Kết quả đo tín hiệu</vt:lpstr>
      <vt:lpstr>Kết quả đo tín hiệu</vt:lpstr>
      <vt:lpstr>Kết quả đo tín hiệu</vt:lpstr>
      <vt:lpstr>Kết quả đo tín hiệu</vt:lpstr>
      <vt:lpstr>Khối Machine Learning</vt:lpstr>
      <vt:lpstr>Khối Machine Learning</vt:lpstr>
      <vt:lpstr>Khối Machine Learning</vt:lpstr>
      <vt:lpstr>Tổng kết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DONG XUAN HIEN 20191824</cp:lastModifiedBy>
  <cp:revision>46</cp:revision>
  <dcterms:created xsi:type="dcterms:W3CDTF">2021-05-28T04:32:29Z</dcterms:created>
  <dcterms:modified xsi:type="dcterms:W3CDTF">2022-08-08T16:16:47Z</dcterms:modified>
</cp:coreProperties>
</file>